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  <p:sldMasterId id="2147483656" r:id="rId2"/>
    <p:sldMasterId id="2147483669" r:id="rId3"/>
  </p:sldMasterIdLst>
  <p:notesMasterIdLst>
    <p:notesMasterId r:id="rId57"/>
  </p:notesMasterIdLst>
  <p:sldIdLst>
    <p:sldId id="256" r:id="rId4"/>
    <p:sldId id="304" r:id="rId5"/>
    <p:sldId id="314" r:id="rId6"/>
    <p:sldId id="315" r:id="rId7"/>
    <p:sldId id="316" r:id="rId8"/>
    <p:sldId id="317" r:id="rId9"/>
    <p:sldId id="319" r:id="rId10"/>
    <p:sldId id="318" r:id="rId11"/>
    <p:sldId id="313" r:id="rId12"/>
    <p:sldId id="306" r:id="rId13"/>
    <p:sldId id="266" r:id="rId14"/>
    <p:sldId id="267" r:id="rId15"/>
    <p:sldId id="269" r:id="rId16"/>
    <p:sldId id="270" r:id="rId17"/>
    <p:sldId id="347" r:id="rId18"/>
    <p:sldId id="348" r:id="rId19"/>
    <p:sldId id="349" r:id="rId20"/>
    <p:sldId id="320" r:id="rId21"/>
    <p:sldId id="321" r:id="rId22"/>
    <p:sldId id="273" r:id="rId23"/>
    <p:sldId id="350" r:id="rId24"/>
    <p:sldId id="322" r:id="rId25"/>
    <p:sldId id="275" r:id="rId26"/>
    <p:sldId id="333" r:id="rId27"/>
    <p:sldId id="334" r:id="rId28"/>
    <p:sldId id="335" r:id="rId29"/>
    <p:sldId id="336" r:id="rId30"/>
    <p:sldId id="283" r:id="rId31"/>
    <p:sldId id="338" r:id="rId32"/>
    <p:sldId id="323" r:id="rId33"/>
    <p:sldId id="324" r:id="rId34"/>
    <p:sldId id="339" r:id="rId35"/>
    <p:sldId id="288" r:id="rId36"/>
    <p:sldId id="289" r:id="rId37"/>
    <p:sldId id="343" r:id="rId38"/>
    <p:sldId id="351" r:id="rId39"/>
    <p:sldId id="294" r:id="rId40"/>
    <p:sldId id="345" r:id="rId41"/>
    <p:sldId id="340" r:id="rId42"/>
    <p:sldId id="298" r:id="rId43"/>
    <p:sldId id="342" r:id="rId44"/>
    <p:sldId id="303" r:id="rId45"/>
    <p:sldId id="355" r:id="rId46"/>
    <p:sldId id="357" r:id="rId47"/>
    <p:sldId id="356" r:id="rId48"/>
    <p:sldId id="352" r:id="rId49"/>
    <p:sldId id="358" r:id="rId50"/>
    <p:sldId id="359" r:id="rId51"/>
    <p:sldId id="344" r:id="rId52"/>
    <p:sldId id="361" r:id="rId53"/>
    <p:sldId id="360" r:id="rId54"/>
    <p:sldId id="362" r:id="rId55"/>
    <p:sldId id="346" r:id="rId56"/>
  </p:sldIdLst>
  <p:sldSz cx="11874500" cy="7562850"/>
  <p:notesSz cx="9906000" cy="67945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a Ribeiro" initials="JR" lastIdx="2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commentAuthors" Target="commentAuthors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08T13:00:34.216" idx="16">
    <p:pos x="10" y="10"/>
    <p:text>a palavra "Enfrentamento"já deveria estar lincada com o vídeo?</p:text>
    <p:extLst>
      <p:ext uri="{C676402C-5697-4E1C-873F-D02D1690AC5C}">
        <p15:threadingInfo xmlns:p15="http://schemas.microsoft.com/office/powerpoint/2012/main" timeZoneBias="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08T15:26:16.865" idx="17">
    <p:pos x="2437" y="158"/>
    <p:text>não já tínhamos esses trechos? a ideia não era deixar em branco apenas o espaço para o PME?</p:text>
    <p:extLst>
      <p:ext uri="{C676402C-5697-4E1C-873F-D02D1690AC5C}">
        <p15:threadingInfo xmlns:p15="http://schemas.microsoft.com/office/powerpoint/2012/main" timeZoneBias="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08T15:32:28.283" idx="19">
    <p:pos x="10" y="10"/>
    <p:text>somente aqui apareceu "Momento 4". Tiramos dos outros mesmo? Ou esquecemos?</p:text>
    <p:extLst>
      <p:ext uri="{C676402C-5697-4E1C-873F-D02D1690AC5C}">
        <p15:threadingInfo xmlns:p15="http://schemas.microsoft.com/office/powerpoint/2012/main" timeZoneBias="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08T15:34:43.206" idx="21">
    <p:pos x="10" y="10"/>
    <p:text>o slide 30 já tem essas informações. conseguimos cortar o 30 sem atrapalhar a numeração?</p:text>
    <p:extLst>
      <p:ext uri="{C676402C-5697-4E1C-873F-D02D1690AC5C}">
        <p15:threadingInfo xmlns:p15="http://schemas.microsoft.com/office/powerpoint/2012/main" timeZoneBias="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08T15:37:12.749" idx="22">
    <p:pos x="5444" y="177"/>
    <p:text>porque deixamos para o município? seria melhor já colocarmos, né?</p:text>
    <p:extLst>
      <p:ext uri="{C676402C-5697-4E1C-873F-D02D1690AC5C}">
        <p15:threadingInfo xmlns:p15="http://schemas.microsoft.com/office/powerpoint/2012/main" timeZoneBias="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292159" cy="340866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92781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85561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78342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71122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63903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56683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9464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142244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5611194" y="0"/>
            <a:ext cx="4292158" cy="340866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92781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85561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78342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71122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63903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56683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9464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142244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990600" y="3270316"/>
            <a:ext cx="7924798" cy="2675584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6453634"/>
            <a:ext cx="4292159" cy="340866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92781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785561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178342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71122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963903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356683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9464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142244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611194" y="6453634"/>
            <a:ext cx="4292158" cy="340866"/>
          </a:xfrm>
          <a:prstGeom prst="rect">
            <a:avLst/>
          </a:prstGeom>
          <a:noFill/>
          <a:ln>
            <a:noFill/>
          </a:ln>
        </p:spPr>
        <p:txBody>
          <a:bodyPr lIns="78543" tIns="39261" rIns="78543" bIns="39261" anchor="b" anchorCtr="0">
            <a:noAutofit/>
          </a:bodyPr>
          <a:lstStyle/>
          <a:p>
            <a:pPr algn="r">
              <a:buClr>
                <a:schemeClr val="dk1"/>
              </a:buClr>
              <a:buSzPct val="25000"/>
            </a:pPr>
            <a:fld id="{00000000-1234-1234-1234-123412341234}" type="slidenum">
              <a:rPr lang="en-US" sz="100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Clr>
                  <a:schemeClr val="dk1"/>
                </a:buClr>
                <a:buSzPct val="25000"/>
              </a:pPr>
              <a:t>‹nº›</a:t>
            </a:fld>
            <a:endParaRPr lang="en-US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08012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990600" y="3270316"/>
            <a:ext cx="7924798" cy="2675584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83630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990600" y="3270316"/>
            <a:ext cx="7924798" cy="2675584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97790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990600" y="3270316"/>
            <a:ext cx="7924798" cy="2675584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68937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990600" y="3270317"/>
            <a:ext cx="7924717" cy="2675538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5611193" y="6453635"/>
            <a:ext cx="4292086" cy="340944"/>
          </a:xfrm>
          <a:prstGeom prst="rect">
            <a:avLst/>
          </a:prstGeom>
          <a:noFill/>
          <a:ln>
            <a:noFill/>
          </a:ln>
        </p:spPr>
        <p:txBody>
          <a:bodyPr lIns="78543" tIns="39261" rIns="78543" bIns="39261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 sz="1200"/>
              <a:pPr>
                <a:buClr>
                  <a:srgbClr val="000000"/>
                </a:buClr>
                <a:buSzPct val="25000"/>
              </a:pPr>
              <a:t>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1355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6" name="Shape 346"/>
          <p:cNvSpPr txBox="1">
            <a:spLocks noGrp="1"/>
          </p:cNvSpPr>
          <p:nvPr>
            <p:ph type="body" idx="1"/>
          </p:nvPr>
        </p:nvSpPr>
        <p:spPr>
          <a:xfrm>
            <a:off x="990600" y="3270317"/>
            <a:ext cx="7924717" cy="2675538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347" name="Shape 347"/>
          <p:cNvSpPr txBox="1">
            <a:spLocks noGrp="1"/>
          </p:cNvSpPr>
          <p:nvPr>
            <p:ph type="sldNum" idx="12"/>
          </p:nvPr>
        </p:nvSpPr>
        <p:spPr>
          <a:xfrm>
            <a:off x="5611193" y="6453635"/>
            <a:ext cx="4292086" cy="340944"/>
          </a:xfrm>
          <a:prstGeom prst="rect">
            <a:avLst/>
          </a:prstGeom>
          <a:noFill/>
          <a:ln>
            <a:noFill/>
          </a:ln>
        </p:spPr>
        <p:txBody>
          <a:bodyPr lIns="78543" tIns="39261" rIns="78543" bIns="39261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 sz="1200"/>
              <a:pPr>
                <a:buClr>
                  <a:srgbClr val="000000"/>
                </a:buClr>
                <a:buSzPct val="25000"/>
              </a:pPr>
              <a:t>17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4103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990601" y="3270316"/>
            <a:ext cx="7924799" cy="2675584"/>
          </a:xfrm>
          <a:prstGeom prst="rect">
            <a:avLst/>
          </a:prstGeom>
        </p:spPr>
        <p:txBody>
          <a:bodyPr lIns="78543" tIns="78543" rIns="78543" bIns="78543" anchor="t" anchorCtr="0">
            <a:noAutofit/>
          </a:bodyPr>
          <a:lstStyle/>
          <a:p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243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990600" y="3270317"/>
            <a:ext cx="7924717" cy="2675538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4502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990601" y="3270316"/>
            <a:ext cx="7924799" cy="2675584"/>
          </a:xfrm>
          <a:prstGeom prst="rect">
            <a:avLst/>
          </a:prstGeom>
        </p:spPr>
        <p:txBody>
          <a:bodyPr lIns="78543" tIns="78543" rIns="78543" bIns="78543" anchor="t" anchorCtr="0">
            <a:noAutofit/>
          </a:bodyPr>
          <a:lstStyle/>
          <a:p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7431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990600" y="3270316"/>
            <a:ext cx="7924798" cy="2675584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79337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990601" y="3270316"/>
            <a:ext cx="7924799" cy="2675584"/>
          </a:xfrm>
          <a:prstGeom prst="rect">
            <a:avLst/>
          </a:prstGeom>
        </p:spPr>
        <p:txBody>
          <a:bodyPr lIns="78543" tIns="78543" rIns="78543" bIns="78543" anchor="t" anchorCtr="0">
            <a:noAutofit/>
          </a:bodyPr>
          <a:lstStyle/>
          <a:p>
            <a:endParaRPr/>
          </a:p>
        </p:txBody>
      </p:sp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8243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990601" y="3270316"/>
            <a:ext cx="7924799" cy="2675584"/>
          </a:xfrm>
          <a:prstGeom prst="rect">
            <a:avLst/>
          </a:prstGeom>
        </p:spPr>
        <p:txBody>
          <a:bodyPr lIns="78543" tIns="78543" rIns="78543" bIns="78543" anchor="t" anchorCtr="0">
            <a:noAutofit/>
          </a:bodyPr>
          <a:lstStyle/>
          <a:p>
            <a:endParaRPr/>
          </a:p>
        </p:txBody>
      </p:sp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5355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990600" y="3270316"/>
            <a:ext cx="7924798" cy="2675584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68551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990601" y="3270316"/>
            <a:ext cx="7924799" cy="2675584"/>
          </a:xfrm>
          <a:prstGeom prst="rect">
            <a:avLst/>
          </a:prstGeom>
        </p:spPr>
        <p:txBody>
          <a:bodyPr lIns="78543" tIns="78543" rIns="78543" bIns="78543" anchor="t" anchorCtr="0">
            <a:noAutofit/>
          </a:bodyPr>
          <a:lstStyle/>
          <a:p>
            <a:endParaRPr/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5341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990600" y="3270316"/>
            <a:ext cx="7924798" cy="2675584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584365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990601" y="3270316"/>
            <a:ext cx="7924799" cy="2675584"/>
          </a:xfrm>
          <a:prstGeom prst="rect">
            <a:avLst/>
          </a:prstGeom>
        </p:spPr>
        <p:txBody>
          <a:bodyPr lIns="78543" tIns="78543" rIns="78543" bIns="78543" anchor="t" anchorCtr="0">
            <a:noAutofit/>
          </a:bodyPr>
          <a:lstStyle/>
          <a:p>
            <a:endParaRPr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25091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990603" y="3270317"/>
            <a:ext cx="7924798" cy="2675585"/>
          </a:xfrm>
          <a:prstGeom prst="rect">
            <a:avLst/>
          </a:prstGeom>
        </p:spPr>
        <p:txBody>
          <a:bodyPr lIns="65890" tIns="65890" rIns="65890" bIns="65890" anchor="t" anchorCtr="0">
            <a:noAutofit/>
          </a:bodyPr>
          <a:lstStyle/>
          <a:p>
            <a:endParaRPr/>
          </a:p>
        </p:txBody>
      </p:sp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90801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990600" y="3270316"/>
            <a:ext cx="7924798" cy="2675584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92151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990600" y="3270316"/>
            <a:ext cx="7924798" cy="2675584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6330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990600" y="3270316"/>
            <a:ext cx="7924798" cy="2675584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033184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990600" y="3270317"/>
            <a:ext cx="7924717" cy="2675538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5611193" y="6453635"/>
            <a:ext cx="4292086" cy="340944"/>
          </a:xfrm>
          <a:prstGeom prst="rect">
            <a:avLst/>
          </a:prstGeom>
          <a:noFill/>
          <a:ln>
            <a:noFill/>
          </a:ln>
        </p:spPr>
        <p:txBody>
          <a:bodyPr lIns="78543" tIns="39261" rIns="78543" bIns="39261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 sz="1200"/>
              <a:pPr>
                <a:buClr>
                  <a:srgbClr val="000000"/>
                </a:buClr>
                <a:buSzPct val="25000"/>
              </a:pPr>
              <a:t>37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564123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990600" y="3270316"/>
            <a:ext cx="7924798" cy="2675584"/>
          </a:xfrm>
          <a:prstGeom prst="rect">
            <a:avLst/>
          </a:prstGeom>
        </p:spPr>
        <p:txBody>
          <a:bodyPr lIns="78543" tIns="78543" rIns="78543" bIns="78543" anchor="t" anchorCtr="0">
            <a:noAutofit/>
          </a:bodyPr>
          <a:lstStyle/>
          <a:p>
            <a:endParaRPr/>
          </a:p>
        </p:txBody>
      </p:sp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0326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990600" y="3270317"/>
            <a:ext cx="7924717" cy="2675538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5611193" y="6453635"/>
            <a:ext cx="4292086" cy="340944"/>
          </a:xfrm>
          <a:prstGeom prst="rect">
            <a:avLst/>
          </a:prstGeom>
          <a:noFill/>
          <a:ln>
            <a:noFill/>
          </a:ln>
        </p:spPr>
        <p:txBody>
          <a:bodyPr lIns="78543" tIns="39261" rIns="78543" bIns="39261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 sz="1200"/>
              <a:pPr>
                <a:buClr>
                  <a:srgbClr val="000000"/>
                </a:buClr>
                <a:buSzPct val="25000"/>
              </a:pPr>
              <a:t>43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9033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990600" y="3270316"/>
            <a:ext cx="7924798" cy="2675584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37265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990600" y="3270317"/>
            <a:ext cx="7924717" cy="2675538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5611193" y="6453635"/>
            <a:ext cx="4292086" cy="340944"/>
          </a:xfrm>
          <a:prstGeom prst="rect">
            <a:avLst/>
          </a:prstGeom>
          <a:noFill/>
          <a:ln>
            <a:noFill/>
          </a:ln>
        </p:spPr>
        <p:txBody>
          <a:bodyPr lIns="78543" tIns="39261" rIns="78543" bIns="39261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 sz="1200"/>
              <a:pPr>
                <a:buClr>
                  <a:srgbClr val="000000"/>
                </a:buClr>
                <a:buSzPct val="25000"/>
              </a:pPr>
              <a:t>44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11293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990600" y="3270317"/>
            <a:ext cx="7924717" cy="2675538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5611193" y="6453635"/>
            <a:ext cx="4292086" cy="340944"/>
          </a:xfrm>
          <a:prstGeom prst="rect">
            <a:avLst/>
          </a:prstGeom>
          <a:noFill/>
          <a:ln>
            <a:noFill/>
          </a:ln>
        </p:spPr>
        <p:txBody>
          <a:bodyPr lIns="78543" tIns="39261" rIns="78543" bIns="39261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 sz="1200"/>
              <a:pPr>
                <a:buClr>
                  <a:srgbClr val="000000"/>
                </a:buClr>
                <a:buSzPct val="25000"/>
              </a:pPr>
              <a:t>45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760266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990600" y="3270317"/>
            <a:ext cx="7924717" cy="2675538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5611193" y="6453635"/>
            <a:ext cx="4292086" cy="340944"/>
          </a:xfrm>
          <a:prstGeom prst="rect">
            <a:avLst/>
          </a:prstGeom>
          <a:noFill/>
          <a:ln>
            <a:noFill/>
          </a:ln>
        </p:spPr>
        <p:txBody>
          <a:bodyPr lIns="78543" tIns="39261" rIns="78543" bIns="39261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 sz="1200"/>
              <a:pPr>
                <a:buClr>
                  <a:srgbClr val="000000"/>
                </a:buClr>
                <a:buSzPct val="25000"/>
              </a:pPr>
              <a:t>46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597105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990600" y="3270317"/>
            <a:ext cx="7924717" cy="2675538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5611193" y="6453635"/>
            <a:ext cx="4292086" cy="340944"/>
          </a:xfrm>
          <a:prstGeom prst="rect">
            <a:avLst/>
          </a:prstGeom>
          <a:noFill/>
          <a:ln>
            <a:noFill/>
          </a:ln>
        </p:spPr>
        <p:txBody>
          <a:bodyPr lIns="78543" tIns="39261" rIns="78543" bIns="39261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 sz="1200"/>
              <a:pPr>
                <a:buClr>
                  <a:srgbClr val="000000"/>
                </a:buClr>
                <a:buSzPct val="25000"/>
              </a:pPr>
              <a:t>47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00015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990600" y="3270317"/>
            <a:ext cx="7924717" cy="2675538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5611193" y="6453635"/>
            <a:ext cx="4292086" cy="340944"/>
          </a:xfrm>
          <a:prstGeom prst="rect">
            <a:avLst/>
          </a:prstGeom>
          <a:noFill/>
          <a:ln>
            <a:noFill/>
          </a:ln>
        </p:spPr>
        <p:txBody>
          <a:bodyPr lIns="78543" tIns="39261" rIns="78543" bIns="39261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 sz="1200"/>
              <a:pPr>
                <a:buClr>
                  <a:srgbClr val="000000"/>
                </a:buClr>
                <a:buSzPct val="25000"/>
              </a:pPr>
              <a:t>48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36534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990600" y="3270317"/>
            <a:ext cx="7924717" cy="2675538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5611193" y="6453635"/>
            <a:ext cx="4292086" cy="340944"/>
          </a:xfrm>
          <a:prstGeom prst="rect">
            <a:avLst/>
          </a:prstGeom>
          <a:noFill/>
          <a:ln>
            <a:noFill/>
          </a:ln>
        </p:spPr>
        <p:txBody>
          <a:bodyPr lIns="78543" tIns="39261" rIns="78543" bIns="39261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 sz="1200"/>
              <a:pPr>
                <a:buClr>
                  <a:srgbClr val="000000"/>
                </a:buClr>
                <a:buSzPct val="25000"/>
              </a:pPr>
              <a:t>50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10565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990600" y="3270317"/>
            <a:ext cx="7924717" cy="2675538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5611193" y="6453635"/>
            <a:ext cx="4292086" cy="340944"/>
          </a:xfrm>
          <a:prstGeom prst="rect">
            <a:avLst/>
          </a:prstGeom>
          <a:noFill/>
          <a:ln>
            <a:noFill/>
          </a:ln>
        </p:spPr>
        <p:txBody>
          <a:bodyPr lIns="78543" tIns="39261" rIns="78543" bIns="39261" anchor="b" anchorCtr="0">
            <a:noAutofit/>
          </a:bodyPr>
          <a:lstStyle/>
          <a:p>
            <a:pPr>
              <a:buClr>
                <a:srgbClr val="000000"/>
              </a:buClr>
              <a:buSzPct val="25000"/>
            </a:pPr>
            <a:fld id="{00000000-1234-1234-1234-123412341234}" type="slidenum">
              <a:rPr lang="en-US" sz="1200"/>
              <a:pPr>
                <a:buClr>
                  <a:srgbClr val="000000"/>
                </a:buClr>
                <a:buSzPct val="25000"/>
              </a:pPr>
              <a:t>52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33992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990600" y="3270316"/>
            <a:ext cx="7924798" cy="2675584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69123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990600" y="3270316"/>
            <a:ext cx="7924798" cy="2675584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208108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990600" y="3270317"/>
            <a:ext cx="7924717" cy="2675538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89191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990600" y="3270316"/>
            <a:ext cx="7924798" cy="2675584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08446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990600" y="3270316"/>
            <a:ext cx="7924798" cy="2675584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789288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990600" y="3270316"/>
            <a:ext cx="7924798" cy="2675584"/>
          </a:xfrm>
          <a:prstGeom prst="rect">
            <a:avLst/>
          </a:prstGeom>
          <a:noFill/>
          <a:ln>
            <a:noFill/>
          </a:ln>
        </p:spPr>
        <p:txBody>
          <a:bodyPr lIns="78543" tIns="78543" rIns="78543" bIns="78543" anchor="t" anchorCtr="0">
            <a:noAutofit/>
          </a:bodyPr>
          <a:lstStyle/>
          <a:p>
            <a:pPr>
              <a:buSzPct val="25000"/>
            </a:pPr>
            <a:endParaRPr sz="1000"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154363" y="849313"/>
            <a:ext cx="3597275" cy="22923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35753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742866" y="705535"/>
            <a:ext cx="10395117" cy="37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Font typeface="Trebuchet MS"/>
              <a:buNone/>
              <a:defRPr sz="2350" b="0" i="0" u="none" strike="noStrike" cap="none">
                <a:solidFill>
                  <a:srgbClr val="31436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765159" y="2500208"/>
            <a:ext cx="8350526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4039489" y="7033450"/>
            <a:ext cx="3801871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594041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54210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n-US" sz="1800" b="0" i="0" u="none" strike="noStrike" cap="none">
              <a:solidFill>
                <a:srgbClr val="88888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16372" y="2013259"/>
            <a:ext cx="5046663" cy="479855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11465" y="2013259"/>
            <a:ext cx="5046663" cy="479855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748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7919" y="402652"/>
            <a:ext cx="10241756" cy="146180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17919" y="1853949"/>
            <a:ext cx="5023470" cy="908592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313" indent="0">
              <a:buNone/>
              <a:defRPr sz="1948" b="1"/>
            </a:lvl2pPr>
            <a:lvl3pPr marL="890626" indent="0">
              <a:buNone/>
              <a:defRPr sz="1753" b="1"/>
            </a:lvl3pPr>
            <a:lvl4pPr marL="1335938" indent="0">
              <a:buNone/>
              <a:defRPr sz="1558" b="1"/>
            </a:lvl4pPr>
            <a:lvl5pPr marL="1781251" indent="0">
              <a:buNone/>
              <a:defRPr sz="1558" b="1"/>
            </a:lvl5pPr>
            <a:lvl6pPr marL="2226564" indent="0">
              <a:buNone/>
              <a:defRPr sz="1558" b="1"/>
            </a:lvl6pPr>
            <a:lvl7pPr marL="2671877" indent="0">
              <a:buNone/>
              <a:defRPr sz="1558" b="1"/>
            </a:lvl7pPr>
            <a:lvl8pPr marL="3117190" indent="0">
              <a:buNone/>
              <a:defRPr sz="1558" b="1"/>
            </a:lvl8pPr>
            <a:lvl9pPr marL="3562502" indent="0">
              <a:buNone/>
              <a:defRPr sz="1558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17919" y="2762541"/>
            <a:ext cx="5023470" cy="406328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011466" y="1853949"/>
            <a:ext cx="5048209" cy="908592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313" indent="0">
              <a:buNone/>
              <a:defRPr sz="1948" b="1"/>
            </a:lvl2pPr>
            <a:lvl3pPr marL="890626" indent="0">
              <a:buNone/>
              <a:defRPr sz="1753" b="1"/>
            </a:lvl3pPr>
            <a:lvl4pPr marL="1335938" indent="0">
              <a:buNone/>
              <a:defRPr sz="1558" b="1"/>
            </a:lvl4pPr>
            <a:lvl5pPr marL="1781251" indent="0">
              <a:buNone/>
              <a:defRPr sz="1558" b="1"/>
            </a:lvl5pPr>
            <a:lvl6pPr marL="2226564" indent="0">
              <a:buNone/>
              <a:defRPr sz="1558" b="1"/>
            </a:lvl6pPr>
            <a:lvl7pPr marL="2671877" indent="0">
              <a:buNone/>
              <a:defRPr sz="1558" b="1"/>
            </a:lvl7pPr>
            <a:lvl8pPr marL="3117190" indent="0">
              <a:buNone/>
              <a:defRPr sz="1558" b="1"/>
            </a:lvl8pPr>
            <a:lvl9pPr marL="3562502" indent="0">
              <a:buNone/>
              <a:defRPr sz="1558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011466" y="2762541"/>
            <a:ext cx="5048209" cy="406328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70434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899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080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7919" y="504190"/>
            <a:ext cx="3829835" cy="1764665"/>
          </a:xfrm>
        </p:spPr>
        <p:txBody>
          <a:bodyPr anchor="b"/>
          <a:lstStyle>
            <a:lvl1pPr>
              <a:defRPr sz="3117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48209" y="1088911"/>
            <a:ext cx="6011466" cy="5374525"/>
          </a:xfrm>
        </p:spPr>
        <p:txBody>
          <a:bodyPr/>
          <a:lstStyle>
            <a:lvl1pPr>
              <a:defRPr sz="3117"/>
            </a:lvl1pPr>
            <a:lvl2pPr>
              <a:defRPr sz="2727"/>
            </a:lvl2pPr>
            <a:lvl3pPr>
              <a:defRPr sz="2338"/>
            </a:lvl3pPr>
            <a:lvl4pPr>
              <a:defRPr sz="1948"/>
            </a:lvl4pPr>
            <a:lvl5pPr>
              <a:defRPr sz="1948"/>
            </a:lvl5pPr>
            <a:lvl6pPr>
              <a:defRPr sz="1948"/>
            </a:lvl6pPr>
            <a:lvl7pPr>
              <a:defRPr sz="1948"/>
            </a:lvl7pPr>
            <a:lvl8pPr>
              <a:defRPr sz="1948"/>
            </a:lvl8pPr>
            <a:lvl9pPr>
              <a:defRPr sz="1948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7919" y="2268855"/>
            <a:ext cx="3829835" cy="4203335"/>
          </a:xfrm>
        </p:spPr>
        <p:txBody>
          <a:bodyPr/>
          <a:lstStyle>
            <a:lvl1pPr marL="0" indent="0">
              <a:buNone/>
              <a:defRPr sz="1558"/>
            </a:lvl1pPr>
            <a:lvl2pPr marL="445313" indent="0">
              <a:buNone/>
              <a:defRPr sz="1364"/>
            </a:lvl2pPr>
            <a:lvl3pPr marL="890626" indent="0">
              <a:buNone/>
              <a:defRPr sz="1169"/>
            </a:lvl3pPr>
            <a:lvl4pPr marL="1335938" indent="0">
              <a:buNone/>
              <a:defRPr sz="974"/>
            </a:lvl4pPr>
            <a:lvl5pPr marL="1781251" indent="0">
              <a:buNone/>
              <a:defRPr sz="974"/>
            </a:lvl5pPr>
            <a:lvl6pPr marL="2226564" indent="0">
              <a:buNone/>
              <a:defRPr sz="974"/>
            </a:lvl6pPr>
            <a:lvl7pPr marL="2671877" indent="0">
              <a:buNone/>
              <a:defRPr sz="974"/>
            </a:lvl7pPr>
            <a:lvl8pPr marL="3117190" indent="0">
              <a:buNone/>
              <a:defRPr sz="974"/>
            </a:lvl8pPr>
            <a:lvl9pPr marL="3562502" indent="0">
              <a:buNone/>
              <a:defRPr sz="974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1458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7919" y="504190"/>
            <a:ext cx="3829835" cy="1764665"/>
          </a:xfrm>
        </p:spPr>
        <p:txBody>
          <a:bodyPr anchor="b"/>
          <a:lstStyle>
            <a:lvl1pPr>
              <a:defRPr sz="3117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048209" y="1088911"/>
            <a:ext cx="6011466" cy="5374525"/>
          </a:xfrm>
        </p:spPr>
        <p:txBody>
          <a:bodyPr/>
          <a:lstStyle>
            <a:lvl1pPr marL="0" indent="0">
              <a:buNone/>
              <a:defRPr sz="3117"/>
            </a:lvl1pPr>
            <a:lvl2pPr marL="445313" indent="0">
              <a:buNone/>
              <a:defRPr sz="2727"/>
            </a:lvl2pPr>
            <a:lvl3pPr marL="890626" indent="0">
              <a:buNone/>
              <a:defRPr sz="2338"/>
            </a:lvl3pPr>
            <a:lvl4pPr marL="1335938" indent="0">
              <a:buNone/>
              <a:defRPr sz="1948"/>
            </a:lvl4pPr>
            <a:lvl5pPr marL="1781251" indent="0">
              <a:buNone/>
              <a:defRPr sz="1948"/>
            </a:lvl5pPr>
            <a:lvl6pPr marL="2226564" indent="0">
              <a:buNone/>
              <a:defRPr sz="1948"/>
            </a:lvl6pPr>
            <a:lvl7pPr marL="2671877" indent="0">
              <a:buNone/>
              <a:defRPr sz="1948"/>
            </a:lvl7pPr>
            <a:lvl8pPr marL="3117190" indent="0">
              <a:buNone/>
              <a:defRPr sz="1948"/>
            </a:lvl8pPr>
            <a:lvl9pPr marL="3562502" indent="0">
              <a:buNone/>
              <a:defRPr sz="1948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7919" y="2268855"/>
            <a:ext cx="3829835" cy="4203335"/>
          </a:xfrm>
        </p:spPr>
        <p:txBody>
          <a:bodyPr/>
          <a:lstStyle>
            <a:lvl1pPr marL="0" indent="0">
              <a:buNone/>
              <a:defRPr sz="1558"/>
            </a:lvl1pPr>
            <a:lvl2pPr marL="445313" indent="0">
              <a:buNone/>
              <a:defRPr sz="1364"/>
            </a:lvl2pPr>
            <a:lvl3pPr marL="890626" indent="0">
              <a:buNone/>
              <a:defRPr sz="1169"/>
            </a:lvl3pPr>
            <a:lvl4pPr marL="1335938" indent="0">
              <a:buNone/>
              <a:defRPr sz="974"/>
            </a:lvl4pPr>
            <a:lvl5pPr marL="1781251" indent="0">
              <a:buNone/>
              <a:defRPr sz="974"/>
            </a:lvl5pPr>
            <a:lvl6pPr marL="2226564" indent="0">
              <a:buNone/>
              <a:defRPr sz="974"/>
            </a:lvl6pPr>
            <a:lvl7pPr marL="2671877" indent="0">
              <a:buNone/>
              <a:defRPr sz="974"/>
            </a:lvl7pPr>
            <a:lvl8pPr marL="3117190" indent="0">
              <a:buNone/>
              <a:defRPr sz="974"/>
            </a:lvl8pPr>
            <a:lvl9pPr marL="3562502" indent="0">
              <a:buNone/>
              <a:defRPr sz="974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607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93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497689" y="402652"/>
            <a:ext cx="2560439" cy="6409166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16372" y="402652"/>
            <a:ext cx="7532886" cy="6409166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79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742867" y="705536"/>
            <a:ext cx="10395117" cy="37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076" b="0" i="0" u="none" strike="noStrike" cap="none">
                <a:solidFill>
                  <a:srgbClr val="31436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590"/>
            </a:lvl2pPr>
            <a:lvl3pPr lvl="2" indent="0">
              <a:spcBef>
                <a:spcPts val="0"/>
              </a:spcBef>
              <a:buNone/>
              <a:defRPr sz="1590"/>
            </a:lvl3pPr>
            <a:lvl4pPr lvl="3" indent="0">
              <a:spcBef>
                <a:spcPts val="0"/>
              </a:spcBef>
              <a:buNone/>
              <a:defRPr sz="1590"/>
            </a:lvl4pPr>
            <a:lvl5pPr lvl="4" indent="0">
              <a:spcBef>
                <a:spcPts val="0"/>
              </a:spcBef>
              <a:buNone/>
              <a:defRPr sz="1590"/>
            </a:lvl5pPr>
            <a:lvl6pPr lvl="5" indent="0">
              <a:spcBef>
                <a:spcPts val="0"/>
              </a:spcBef>
              <a:buNone/>
              <a:defRPr sz="1590"/>
            </a:lvl6pPr>
            <a:lvl7pPr lvl="6" indent="0">
              <a:spcBef>
                <a:spcPts val="0"/>
              </a:spcBef>
              <a:buNone/>
              <a:defRPr sz="1590"/>
            </a:lvl7pPr>
            <a:lvl8pPr lvl="7" indent="0">
              <a:spcBef>
                <a:spcPts val="0"/>
              </a:spcBef>
              <a:buNone/>
              <a:defRPr sz="1590"/>
            </a:lvl8pPr>
            <a:lvl9pPr lvl="8" indent="0">
              <a:spcBef>
                <a:spcPts val="0"/>
              </a:spcBef>
              <a:buNone/>
              <a:defRPr sz="159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765160" y="2500209"/>
            <a:ext cx="8350526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03810" marR="0" lvl="1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807619" marR="0" lvl="2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211429" marR="0" lvl="3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1615239" marR="0" lvl="4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019048" marR="0" lvl="5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422858" marR="0" lvl="6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2826668" marR="0" lvl="7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3230477" marR="0" lvl="8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4039490" y="7033450"/>
            <a:ext cx="3801871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None/>
              <a:defRPr sz="159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03810" marR="0" lvl="1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07619" marR="0" lvl="2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1429" marR="0" lvl="3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15239" marR="0" lvl="4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19048" marR="0" lvl="5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22858" marR="0" lvl="6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26668" marR="0" lvl="7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30477" marR="0" lvl="8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594042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59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03810" marR="0" lvl="1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07619" marR="0" lvl="2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1429" marR="0" lvl="3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15239" marR="0" lvl="4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19048" marR="0" lvl="5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22858" marR="0" lvl="6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26668" marR="0" lvl="7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30477" marR="0" lvl="8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54212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1590" smtClean="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rPr>
              <a:pPr>
                <a:buSzPct val="25000"/>
              </a:pPr>
              <a:t>‹nº›</a:t>
            </a:fld>
            <a:endParaRPr lang="en-US" sz="1590">
              <a:solidFill>
                <a:srgbClr val="88888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448677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9354"/>
            <a:ext cx="12287560" cy="7702204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ctrTitle"/>
          </p:nvPr>
        </p:nvSpPr>
        <p:spPr>
          <a:xfrm>
            <a:off x="523961" y="127798"/>
            <a:ext cx="7792641" cy="3844450"/>
          </a:xfrm>
        </p:spPr>
        <p:txBody>
          <a:bodyPr anchor="b"/>
          <a:lstStyle>
            <a:lvl1pPr algn="l">
              <a:defRPr sz="5844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17" name="Subtítulo 2"/>
          <p:cNvSpPr>
            <a:spLocks noGrp="1"/>
          </p:cNvSpPr>
          <p:nvPr>
            <p:ph type="subTitle" idx="1"/>
          </p:nvPr>
        </p:nvSpPr>
        <p:spPr>
          <a:xfrm>
            <a:off x="523961" y="4194581"/>
            <a:ext cx="7792641" cy="2808058"/>
          </a:xfrm>
        </p:spPr>
        <p:txBody>
          <a:bodyPr/>
          <a:lstStyle>
            <a:lvl1pPr marL="0" indent="0" algn="l">
              <a:buNone/>
              <a:defRPr sz="2338">
                <a:solidFill>
                  <a:schemeClr val="bg1"/>
                </a:solidFill>
              </a:defRPr>
            </a:lvl1pPr>
            <a:lvl2pPr marL="445313" indent="0" algn="ctr">
              <a:buNone/>
              <a:defRPr sz="1948"/>
            </a:lvl2pPr>
            <a:lvl3pPr marL="890626" indent="0" algn="ctr">
              <a:buNone/>
              <a:defRPr sz="1753"/>
            </a:lvl3pPr>
            <a:lvl4pPr marL="1335938" indent="0" algn="ctr">
              <a:buNone/>
              <a:defRPr sz="1558"/>
            </a:lvl4pPr>
            <a:lvl5pPr marL="1781251" indent="0" algn="ctr">
              <a:buNone/>
              <a:defRPr sz="1558"/>
            </a:lvl5pPr>
            <a:lvl6pPr marL="2226564" indent="0" algn="ctr">
              <a:buNone/>
              <a:defRPr sz="1558"/>
            </a:lvl6pPr>
            <a:lvl7pPr marL="2671877" indent="0" algn="ctr">
              <a:buNone/>
              <a:defRPr sz="1558"/>
            </a:lvl7pPr>
            <a:lvl8pPr marL="3117190" indent="0" algn="ctr">
              <a:buNone/>
              <a:defRPr sz="1558"/>
            </a:lvl8pPr>
            <a:lvl9pPr marL="3562502" indent="0" algn="ctr">
              <a:buNone/>
              <a:defRPr sz="1558"/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1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523961" y="7016645"/>
            <a:ext cx="2544312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62B1EC-2CE4-48DB-9397-77D08203B7D2}" type="datetimeFigureOut">
              <a:rPr lang="pt-BR" smtClean="0">
                <a:solidFill>
                  <a:prstClr val="white"/>
                </a:solidFill>
              </a:rPr>
              <a:pPr/>
              <a:t>04/12/2017</a:t>
            </a:fld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83355" y="7016645"/>
            <a:ext cx="2424377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2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5198851" y="7016645"/>
            <a:ext cx="2346404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CBAA0F-7236-4A9F-B89D-F2582063AFD3}" type="slidenum">
              <a:rPr lang="pt-BR" smtClean="0">
                <a:solidFill>
                  <a:prstClr val="white"/>
                </a:solidFill>
              </a:rPr>
              <a:pPr/>
              <a:t>‹nº›</a:t>
            </a:fld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21" name="Imagem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78640" y="1181049"/>
            <a:ext cx="2802952" cy="1101074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35332" y="4194581"/>
            <a:ext cx="2089565" cy="23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17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e Conteúdo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742866" y="705535"/>
            <a:ext cx="10395117" cy="37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Font typeface="Arial"/>
              <a:buNone/>
              <a:defRPr sz="2350" b="0" i="0" u="none" strike="noStrike" cap="none">
                <a:solidFill>
                  <a:srgbClr val="3143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1765159" y="2500208"/>
            <a:ext cx="8350526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594041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4039489" y="7033450"/>
            <a:ext cx="3801871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554210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lang="en-US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4493" y="196075"/>
            <a:ext cx="11367360" cy="1668379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4493" y="2013259"/>
            <a:ext cx="11367360" cy="420333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         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16592"/>
            <a:ext cx="11885603" cy="1372517"/>
          </a:xfrm>
          <a:prstGeom prst="rect">
            <a:avLst/>
          </a:prstGeom>
        </p:spPr>
      </p:pic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2503541" y="6958872"/>
            <a:ext cx="1620374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62B1EC-2CE4-48DB-9397-77D08203B7D2}" type="datetimeFigureOut">
              <a:rPr lang="pt-BR" smtClean="0">
                <a:solidFill>
                  <a:prstClr val="white"/>
                </a:solidFill>
              </a:rPr>
              <a:pPr/>
              <a:t>04/12/2017</a:t>
            </a:fld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224106" y="6958872"/>
            <a:ext cx="2968625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292922" y="6958872"/>
            <a:ext cx="1731698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CBAA0F-7236-4A9F-B89D-F2582063AFD3}" type="slidenum">
              <a:rPr lang="pt-BR" smtClean="0">
                <a:solidFill>
                  <a:prstClr val="white"/>
                </a:solidFill>
              </a:rPr>
              <a:pPr/>
              <a:t>‹nº›</a:t>
            </a:fld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6411" y="6733050"/>
            <a:ext cx="1805772" cy="70935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7310" y="6533548"/>
            <a:ext cx="874793" cy="10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12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187" y="1885462"/>
            <a:ext cx="10241756" cy="3145935"/>
          </a:xfrm>
        </p:spPr>
        <p:txBody>
          <a:bodyPr anchor="b"/>
          <a:lstStyle>
            <a:lvl1pPr>
              <a:defRPr sz="5844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10187" y="5061158"/>
            <a:ext cx="10241756" cy="1654373"/>
          </a:xfrm>
        </p:spPr>
        <p:txBody>
          <a:bodyPr/>
          <a:lstStyle>
            <a:lvl1pPr marL="0" indent="0">
              <a:buNone/>
              <a:defRPr sz="2338">
                <a:solidFill>
                  <a:schemeClr val="tx1">
                    <a:tint val="75000"/>
                  </a:schemeClr>
                </a:solidFill>
              </a:defRPr>
            </a:lvl1pPr>
            <a:lvl2pPr marL="445313" indent="0">
              <a:buNone/>
              <a:defRPr sz="1948">
                <a:solidFill>
                  <a:schemeClr val="tx1">
                    <a:tint val="75000"/>
                  </a:schemeClr>
                </a:solidFill>
              </a:defRPr>
            </a:lvl2pPr>
            <a:lvl3pPr marL="890626" indent="0">
              <a:buNone/>
              <a:defRPr sz="1753">
                <a:solidFill>
                  <a:schemeClr val="tx1">
                    <a:tint val="75000"/>
                  </a:schemeClr>
                </a:solidFill>
              </a:defRPr>
            </a:lvl3pPr>
            <a:lvl4pPr marL="1335938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4pPr>
            <a:lvl5pPr marL="1781251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5pPr>
            <a:lvl6pPr marL="2226564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6pPr>
            <a:lvl7pPr marL="2671877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7pPr>
            <a:lvl8pPr marL="3117190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8pPr>
            <a:lvl9pPr marL="3562502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860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16372" y="2013259"/>
            <a:ext cx="5046663" cy="479855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11465" y="2013259"/>
            <a:ext cx="5046663" cy="479855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53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7919" y="402652"/>
            <a:ext cx="10241756" cy="146180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17919" y="1853949"/>
            <a:ext cx="5023470" cy="908592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313" indent="0">
              <a:buNone/>
              <a:defRPr sz="1948" b="1"/>
            </a:lvl2pPr>
            <a:lvl3pPr marL="890626" indent="0">
              <a:buNone/>
              <a:defRPr sz="1753" b="1"/>
            </a:lvl3pPr>
            <a:lvl4pPr marL="1335938" indent="0">
              <a:buNone/>
              <a:defRPr sz="1558" b="1"/>
            </a:lvl4pPr>
            <a:lvl5pPr marL="1781251" indent="0">
              <a:buNone/>
              <a:defRPr sz="1558" b="1"/>
            </a:lvl5pPr>
            <a:lvl6pPr marL="2226564" indent="0">
              <a:buNone/>
              <a:defRPr sz="1558" b="1"/>
            </a:lvl6pPr>
            <a:lvl7pPr marL="2671877" indent="0">
              <a:buNone/>
              <a:defRPr sz="1558" b="1"/>
            </a:lvl7pPr>
            <a:lvl8pPr marL="3117190" indent="0">
              <a:buNone/>
              <a:defRPr sz="1558" b="1"/>
            </a:lvl8pPr>
            <a:lvl9pPr marL="3562502" indent="0">
              <a:buNone/>
              <a:defRPr sz="1558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17919" y="2762541"/>
            <a:ext cx="5023470" cy="406328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011466" y="1853949"/>
            <a:ext cx="5048209" cy="908592"/>
          </a:xfrm>
        </p:spPr>
        <p:txBody>
          <a:bodyPr anchor="b"/>
          <a:lstStyle>
            <a:lvl1pPr marL="0" indent="0">
              <a:buNone/>
              <a:defRPr sz="2338" b="1"/>
            </a:lvl1pPr>
            <a:lvl2pPr marL="445313" indent="0">
              <a:buNone/>
              <a:defRPr sz="1948" b="1"/>
            </a:lvl2pPr>
            <a:lvl3pPr marL="890626" indent="0">
              <a:buNone/>
              <a:defRPr sz="1753" b="1"/>
            </a:lvl3pPr>
            <a:lvl4pPr marL="1335938" indent="0">
              <a:buNone/>
              <a:defRPr sz="1558" b="1"/>
            </a:lvl4pPr>
            <a:lvl5pPr marL="1781251" indent="0">
              <a:buNone/>
              <a:defRPr sz="1558" b="1"/>
            </a:lvl5pPr>
            <a:lvl6pPr marL="2226564" indent="0">
              <a:buNone/>
              <a:defRPr sz="1558" b="1"/>
            </a:lvl6pPr>
            <a:lvl7pPr marL="2671877" indent="0">
              <a:buNone/>
              <a:defRPr sz="1558" b="1"/>
            </a:lvl7pPr>
            <a:lvl8pPr marL="3117190" indent="0">
              <a:buNone/>
              <a:defRPr sz="1558" b="1"/>
            </a:lvl8pPr>
            <a:lvl9pPr marL="3562502" indent="0">
              <a:buNone/>
              <a:defRPr sz="1558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011466" y="2762541"/>
            <a:ext cx="5048209" cy="406328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84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139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9495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7919" y="504190"/>
            <a:ext cx="3829835" cy="1764665"/>
          </a:xfrm>
        </p:spPr>
        <p:txBody>
          <a:bodyPr anchor="b"/>
          <a:lstStyle>
            <a:lvl1pPr>
              <a:defRPr sz="3117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48209" y="1088911"/>
            <a:ext cx="6011466" cy="5374525"/>
          </a:xfrm>
        </p:spPr>
        <p:txBody>
          <a:bodyPr/>
          <a:lstStyle>
            <a:lvl1pPr>
              <a:defRPr sz="3117"/>
            </a:lvl1pPr>
            <a:lvl2pPr>
              <a:defRPr sz="2727"/>
            </a:lvl2pPr>
            <a:lvl3pPr>
              <a:defRPr sz="2338"/>
            </a:lvl3pPr>
            <a:lvl4pPr>
              <a:defRPr sz="1948"/>
            </a:lvl4pPr>
            <a:lvl5pPr>
              <a:defRPr sz="1948"/>
            </a:lvl5pPr>
            <a:lvl6pPr>
              <a:defRPr sz="1948"/>
            </a:lvl6pPr>
            <a:lvl7pPr>
              <a:defRPr sz="1948"/>
            </a:lvl7pPr>
            <a:lvl8pPr>
              <a:defRPr sz="1948"/>
            </a:lvl8pPr>
            <a:lvl9pPr>
              <a:defRPr sz="1948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7919" y="2268855"/>
            <a:ext cx="3829835" cy="4203335"/>
          </a:xfrm>
        </p:spPr>
        <p:txBody>
          <a:bodyPr/>
          <a:lstStyle>
            <a:lvl1pPr marL="0" indent="0">
              <a:buNone/>
              <a:defRPr sz="1558"/>
            </a:lvl1pPr>
            <a:lvl2pPr marL="445313" indent="0">
              <a:buNone/>
              <a:defRPr sz="1364"/>
            </a:lvl2pPr>
            <a:lvl3pPr marL="890626" indent="0">
              <a:buNone/>
              <a:defRPr sz="1169"/>
            </a:lvl3pPr>
            <a:lvl4pPr marL="1335938" indent="0">
              <a:buNone/>
              <a:defRPr sz="974"/>
            </a:lvl4pPr>
            <a:lvl5pPr marL="1781251" indent="0">
              <a:buNone/>
              <a:defRPr sz="974"/>
            </a:lvl5pPr>
            <a:lvl6pPr marL="2226564" indent="0">
              <a:buNone/>
              <a:defRPr sz="974"/>
            </a:lvl6pPr>
            <a:lvl7pPr marL="2671877" indent="0">
              <a:buNone/>
              <a:defRPr sz="974"/>
            </a:lvl7pPr>
            <a:lvl8pPr marL="3117190" indent="0">
              <a:buNone/>
              <a:defRPr sz="974"/>
            </a:lvl8pPr>
            <a:lvl9pPr marL="3562502" indent="0">
              <a:buNone/>
              <a:defRPr sz="974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283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7919" y="504190"/>
            <a:ext cx="3829835" cy="1764665"/>
          </a:xfrm>
        </p:spPr>
        <p:txBody>
          <a:bodyPr anchor="b"/>
          <a:lstStyle>
            <a:lvl1pPr>
              <a:defRPr sz="3117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048209" y="1088911"/>
            <a:ext cx="6011466" cy="5374525"/>
          </a:xfrm>
        </p:spPr>
        <p:txBody>
          <a:bodyPr/>
          <a:lstStyle>
            <a:lvl1pPr marL="0" indent="0">
              <a:buNone/>
              <a:defRPr sz="3117"/>
            </a:lvl1pPr>
            <a:lvl2pPr marL="445313" indent="0">
              <a:buNone/>
              <a:defRPr sz="2727"/>
            </a:lvl2pPr>
            <a:lvl3pPr marL="890626" indent="0">
              <a:buNone/>
              <a:defRPr sz="2338"/>
            </a:lvl3pPr>
            <a:lvl4pPr marL="1335938" indent="0">
              <a:buNone/>
              <a:defRPr sz="1948"/>
            </a:lvl4pPr>
            <a:lvl5pPr marL="1781251" indent="0">
              <a:buNone/>
              <a:defRPr sz="1948"/>
            </a:lvl5pPr>
            <a:lvl6pPr marL="2226564" indent="0">
              <a:buNone/>
              <a:defRPr sz="1948"/>
            </a:lvl6pPr>
            <a:lvl7pPr marL="2671877" indent="0">
              <a:buNone/>
              <a:defRPr sz="1948"/>
            </a:lvl7pPr>
            <a:lvl8pPr marL="3117190" indent="0">
              <a:buNone/>
              <a:defRPr sz="1948"/>
            </a:lvl8pPr>
            <a:lvl9pPr marL="3562502" indent="0">
              <a:buNone/>
              <a:defRPr sz="1948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17919" y="2268855"/>
            <a:ext cx="3829835" cy="4203335"/>
          </a:xfrm>
        </p:spPr>
        <p:txBody>
          <a:bodyPr/>
          <a:lstStyle>
            <a:lvl1pPr marL="0" indent="0">
              <a:buNone/>
              <a:defRPr sz="1558"/>
            </a:lvl1pPr>
            <a:lvl2pPr marL="445313" indent="0">
              <a:buNone/>
              <a:defRPr sz="1364"/>
            </a:lvl2pPr>
            <a:lvl3pPr marL="890626" indent="0">
              <a:buNone/>
              <a:defRPr sz="1169"/>
            </a:lvl3pPr>
            <a:lvl4pPr marL="1335938" indent="0">
              <a:buNone/>
              <a:defRPr sz="974"/>
            </a:lvl4pPr>
            <a:lvl5pPr marL="1781251" indent="0">
              <a:buNone/>
              <a:defRPr sz="974"/>
            </a:lvl5pPr>
            <a:lvl6pPr marL="2226564" indent="0">
              <a:buNone/>
              <a:defRPr sz="974"/>
            </a:lvl6pPr>
            <a:lvl7pPr marL="2671877" indent="0">
              <a:buNone/>
              <a:defRPr sz="974"/>
            </a:lvl7pPr>
            <a:lvl8pPr marL="3117190" indent="0">
              <a:buNone/>
              <a:defRPr sz="974"/>
            </a:lvl8pPr>
            <a:lvl9pPr marL="3562502" indent="0">
              <a:buNone/>
              <a:defRPr sz="974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8004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3220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497689" y="402652"/>
            <a:ext cx="2560439" cy="6409166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16372" y="402652"/>
            <a:ext cx="7532886" cy="6409166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35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891062" y="2344483"/>
            <a:ext cx="10098722" cy="361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Font typeface="Trebuchet MS"/>
              <a:buNone/>
              <a:defRPr sz="2350" b="0" i="0" u="none" strike="noStrike" cap="none">
                <a:solidFill>
                  <a:srgbClr val="31436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1782125" y="4235196"/>
            <a:ext cx="8316593" cy="1890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9489" y="7033450"/>
            <a:ext cx="3801871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594041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554210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n-US" sz="1800" b="0" i="0" u="none" strike="noStrike" cap="none">
              <a:solidFill>
                <a:srgbClr val="88888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742867" y="705536"/>
            <a:ext cx="10395117" cy="37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2076" b="0" i="0" u="none" strike="noStrike" cap="none">
                <a:solidFill>
                  <a:srgbClr val="31436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None/>
              <a:defRPr sz="1590"/>
            </a:lvl2pPr>
            <a:lvl3pPr lvl="2" indent="0">
              <a:spcBef>
                <a:spcPts val="0"/>
              </a:spcBef>
              <a:buNone/>
              <a:defRPr sz="1590"/>
            </a:lvl3pPr>
            <a:lvl4pPr lvl="3" indent="0">
              <a:spcBef>
                <a:spcPts val="0"/>
              </a:spcBef>
              <a:buNone/>
              <a:defRPr sz="1590"/>
            </a:lvl4pPr>
            <a:lvl5pPr lvl="4" indent="0">
              <a:spcBef>
                <a:spcPts val="0"/>
              </a:spcBef>
              <a:buNone/>
              <a:defRPr sz="1590"/>
            </a:lvl5pPr>
            <a:lvl6pPr lvl="5" indent="0">
              <a:spcBef>
                <a:spcPts val="0"/>
              </a:spcBef>
              <a:buNone/>
              <a:defRPr sz="1590"/>
            </a:lvl6pPr>
            <a:lvl7pPr lvl="6" indent="0">
              <a:spcBef>
                <a:spcPts val="0"/>
              </a:spcBef>
              <a:buNone/>
              <a:defRPr sz="1590"/>
            </a:lvl7pPr>
            <a:lvl8pPr lvl="7" indent="0">
              <a:spcBef>
                <a:spcPts val="0"/>
              </a:spcBef>
              <a:buNone/>
              <a:defRPr sz="1590"/>
            </a:lvl8pPr>
            <a:lvl9pPr lvl="8" indent="0">
              <a:spcBef>
                <a:spcPts val="0"/>
              </a:spcBef>
              <a:buNone/>
              <a:defRPr sz="159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765160" y="2500209"/>
            <a:ext cx="8350526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03810" marR="0" lvl="1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807619" marR="0" lvl="2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211429" marR="0" lvl="3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1615239" marR="0" lvl="4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019048" marR="0" lvl="5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422858" marR="0" lvl="6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2826668" marR="0" lvl="7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3230477" marR="0" lvl="8" indent="0" algn="l" rtl="0">
              <a:spcBef>
                <a:spcPts val="0"/>
              </a:spcBef>
              <a:buNone/>
              <a:defRPr sz="159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ftr" idx="11"/>
          </p:nvPr>
        </p:nvSpPr>
        <p:spPr>
          <a:xfrm>
            <a:off x="4039490" y="7033450"/>
            <a:ext cx="3801871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None/>
              <a:defRPr sz="159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03810" marR="0" lvl="1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07619" marR="0" lvl="2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1429" marR="0" lvl="3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15239" marR="0" lvl="4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19048" marR="0" lvl="5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22858" marR="0" lvl="6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26668" marR="0" lvl="7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30477" marR="0" lvl="8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594042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59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03810" marR="0" lvl="1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07619" marR="0" lvl="2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11429" marR="0" lvl="3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615239" marR="0" lvl="4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19048" marR="0" lvl="5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22858" marR="0" lvl="6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826668" marR="0" lvl="7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230477" marR="0" lvl="8" indent="0" algn="l" rtl="0">
              <a:spcBef>
                <a:spcPts val="0"/>
              </a:spcBef>
              <a:buNone/>
              <a:defRPr sz="159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54212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1590" smtClean="0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rPr>
              <a:pPr>
                <a:buSzPct val="25000"/>
              </a:pPr>
              <a:t>‹nº›</a:t>
            </a:fld>
            <a:endParaRPr lang="en-US" sz="1590">
              <a:solidFill>
                <a:srgbClr val="88888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86314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6350" y="6350"/>
            <a:ext cx="11867515" cy="755395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9995"/>
                </a:moveTo>
                <a:lnTo>
                  <a:pt x="119997" y="119995"/>
                </a:lnTo>
                <a:lnTo>
                  <a:pt x="119997" y="0"/>
                </a:lnTo>
                <a:lnTo>
                  <a:pt x="0" y="0"/>
                </a:lnTo>
                <a:lnTo>
                  <a:pt x="0" y="119995"/>
                </a:lnTo>
                <a:close/>
              </a:path>
            </a:pathLst>
          </a:custGeom>
          <a:solidFill>
            <a:srgbClr val="E4F0F3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1" name="Shape 61"/>
          <p:cNvSpPr/>
          <p:nvPr/>
        </p:nvSpPr>
        <p:spPr>
          <a:xfrm>
            <a:off x="0" y="7540231"/>
            <a:ext cx="11880213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7" y="0"/>
                </a:lnTo>
              </a:path>
            </a:pathLst>
          </a:custGeom>
          <a:noFill/>
          <a:ln w="39525" cap="flat" cmpd="sng">
            <a:solidFill>
              <a:srgbClr val="3143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8757003" y="551458"/>
            <a:ext cx="2546997" cy="155394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6029998" y="551458"/>
            <a:ext cx="2547009" cy="155394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654316" y="2521750"/>
            <a:ext cx="10599419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19995" y="0"/>
                </a:lnTo>
              </a:path>
            </a:pathLst>
          </a:custGeom>
          <a:noFill/>
          <a:ln w="25400" cap="flat" cmpd="sng">
            <a:solidFill>
              <a:srgbClr val="314361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578337" y="2521750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3143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11291296" y="2521750"/>
            <a:ext cx="0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  <a:ln w="25400" cap="flat" cmpd="sng">
            <a:solidFill>
              <a:srgbClr val="3143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8757003" y="2521750"/>
            <a:ext cx="2546984" cy="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</a:path>
            </a:pathLst>
          </a:custGeom>
          <a:noFill/>
          <a:ln w="43100" cap="flat" cmpd="sng">
            <a:solidFill>
              <a:srgbClr val="3143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742866" y="705535"/>
            <a:ext cx="10395117" cy="37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Font typeface="Trebuchet MS"/>
              <a:buNone/>
              <a:defRPr sz="2350" b="0" i="0" u="none" strike="noStrike" cap="none">
                <a:solidFill>
                  <a:srgbClr val="31436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594041" y="1739455"/>
            <a:ext cx="5168169" cy="4991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6118637" y="1739455"/>
            <a:ext cx="5168169" cy="49914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4039489" y="7033450"/>
            <a:ext cx="3801871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594041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554210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n-US" sz="1800" b="0" i="0" u="none" strike="noStrike" cap="none">
              <a:solidFill>
                <a:srgbClr val="88888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742866" y="705535"/>
            <a:ext cx="10395117" cy="37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Font typeface="Trebuchet MS"/>
              <a:buNone/>
              <a:defRPr sz="2350" b="0" i="0" u="none" strike="noStrike" cap="none">
                <a:solidFill>
                  <a:srgbClr val="31436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9489" y="7033450"/>
            <a:ext cx="3801871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594041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8554210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n-US" sz="1800" b="0" i="0" u="none" strike="noStrike" cap="none">
              <a:solidFill>
                <a:srgbClr val="88888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9354"/>
            <a:ext cx="12287560" cy="7702204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ctrTitle"/>
          </p:nvPr>
        </p:nvSpPr>
        <p:spPr>
          <a:xfrm>
            <a:off x="523961" y="127798"/>
            <a:ext cx="7792641" cy="3844450"/>
          </a:xfrm>
        </p:spPr>
        <p:txBody>
          <a:bodyPr anchor="b"/>
          <a:lstStyle>
            <a:lvl1pPr algn="l">
              <a:defRPr sz="5844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17" name="Subtítulo 2"/>
          <p:cNvSpPr>
            <a:spLocks noGrp="1"/>
          </p:cNvSpPr>
          <p:nvPr>
            <p:ph type="subTitle" idx="1"/>
          </p:nvPr>
        </p:nvSpPr>
        <p:spPr>
          <a:xfrm>
            <a:off x="523961" y="4194581"/>
            <a:ext cx="7792641" cy="2808058"/>
          </a:xfrm>
        </p:spPr>
        <p:txBody>
          <a:bodyPr/>
          <a:lstStyle>
            <a:lvl1pPr marL="0" indent="0" algn="l">
              <a:buNone/>
              <a:defRPr sz="2338">
                <a:solidFill>
                  <a:schemeClr val="bg1"/>
                </a:solidFill>
              </a:defRPr>
            </a:lvl1pPr>
            <a:lvl2pPr marL="445313" indent="0" algn="ctr">
              <a:buNone/>
              <a:defRPr sz="1948"/>
            </a:lvl2pPr>
            <a:lvl3pPr marL="890626" indent="0" algn="ctr">
              <a:buNone/>
              <a:defRPr sz="1753"/>
            </a:lvl3pPr>
            <a:lvl4pPr marL="1335938" indent="0" algn="ctr">
              <a:buNone/>
              <a:defRPr sz="1558"/>
            </a:lvl4pPr>
            <a:lvl5pPr marL="1781251" indent="0" algn="ctr">
              <a:buNone/>
              <a:defRPr sz="1558"/>
            </a:lvl5pPr>
            <a:lvl6pPr marL="2226564" indent="0" algn="ctr">
              <a:buNone/>
              <a:defRPr sz="1558"/>
            </a:lvl6pPr>
            <a:lvl7pPr marL="2671877" indent="0" algn="ctr">
              <a:buNone/>
              <a:defRPr sz="1558"/>
            </a:lvl7pPr>
            <a:lvl8pPr marL="3117190" indent="0" algn="ctr">
              <a:buNone/>
              <a:defRPr sz="1558"/>
            </a:lvl8pPr>
            <a:lvl9pPr marL="3562502" indent="0" algn="ctr">
              <a:buNone/>
              <a:defRPr sz="1558"/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1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523961" y="7016645"/>
            <a:ext cx="2544312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62B1EC-2CE4-48DB-9397-77D08203B7D2}" type="datetimeFigureOut">
              <a:rPr lang="pt-BR" smtClean="0"/>
              <a:pPr/>
              <a:t>04/12/2017</a:t>
            </a:fld>
            <a:endParaRPr lang="pt-BR" dirty="0"/>
          </a:p>
        </p:txBody>
      </p:sp>
      <p:sp>
        <p:nvSpPr>
          <p:cNvPr id="1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83355" y="7016645"/>
            <a:ext cx="2424377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2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5198851" y="7016645"/>
            <a:ext cx="2346404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CBAA0F-7236-4A9F-B89D-F2582063AFD3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1" name="Imagem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78640" y="1181049"/>
            <a:ext cx="2802952" cy="1101074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35332" y="4194581"/>
            <a:ext cx="2089565" cy="23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150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9354"/>
            <a:ext cx="12287560" cy="7702204"/>
          </a:xfrm>
          <a:prstGeom prst="rect">
            <a:avLst/>
          </a:prstGeom>
        </p:spPr>
      </p:pic>
      <p:sp>
        <p:nvSpPr>
          <p:cNvPr id="16" name="Título 1"/>
          <p:cNvSpPr>
            <a:spLocks noGrp="1"/>
          </p:cNvSpPr>
          <p:nvPr>
            <p:ph type="ctrTitle"/>
          </p:nvPr>
        </p:nvSpPr>
        <p:spPr>
          <a:xfrm>
            <a:off x="523961" y="127798"/>
            <a:ext cx="7792641" cy="3844450"/>
          </a:xfrm>
        </p:spPr>
        <p:txBody>
          <a:bodyPr anchor="b"/>
          <a:lstStyle>
            <a:lvl1pPr algn="l">
              <a:defRPr sz="5844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17" name="Subtítulo 2"/>
          <p:cNvSpPr>
            <a:spLocks noGrp="1"/>
          </p:cNvSpPr>
          <p:nvPr>
            <p:ph type="subTitle" idx="1"/>
          </p:nvPr>
        </p:nvSpPr>
        <p:spPr>
          <a:xfrm>
            <a:off x="523961" y="4194581"/>
            <a:ext cx="7792641" cy="2808058"/>
          </a:xfrm>
        </p:spPr>
        <p:txBody>
          <a:bodyPr/>
          <a:lstStyle>
            <a:lvl1pPr marL="0" indent="0" algn="l">
              <a:buNone/>
              <a:defRPr sz="2338">
                <a:solidFill>
                  <a:schemeClr val="bg1"/>
                </a:solidFill>
              </a:defRPr>
            </a:lvl1pPr>
            <a:lvl2pPr marL="445313" indent="0" algn="ctr">
              <a:buNone/>
              <a:defRPr sz="1948"/>
            </a:lvl2pPr>
            <a:lvl3pPr marL="890626" indent="0" algn="ctr">
              <a:buNone/>
              <a:defRPr sz="1753"/>
            </a:lvl3pPr>
            <a:lvl4pPr marL="1335938" indent="0" algn="ctr">
              <a:buNone/>
              <a:defRPr sz="1558"/>
            </a:lvl4pPr>
            <a:lvl5pPr marL="1781251" indent="0" algn="ctr">
              <a:buNone/>
              <a:defRPr sz="1558"/>
            </a:lvl5pPr>
            <a:lvl6pPr marL="2226564" indent="0" algn="ctr">
              <a:buNone/>
              <a:defRPr sz="1558"/>
            </a:lvl6pPr>
            <a:lvl7pPr marL="2671877" indent="0" algn="ctr">
              <a:buNone/>
              <a:defRPr sz="1558"/>
            </a:lvl7pPr>
            <a:lvl8pPr marL="3117190" indent="0" algn="ctr">
              <a:buNone/>
              <a:defRPr sz="1558"/>
            </a:lvl8pPr>
            <a:lvl9pPr marL="3562502" indent="0" algn="ctr">
              <a:buNone/>
              <a:defRPr sz="1558"/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1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523961" y="7016645"/>
            <a:ext cx="2544312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62B1EC-2CE4-48DB-9397-77D08203B7D2}" type="datetimeFigureOut">
              <a:rPr lang="pt-BR" smtClean="0">
                <a:solidFill>
                  <a:prstClr val="white"/>
                </a:solidFill>
              </a:rPr>
              <a:pPr/>
              <a:t>04/12/2017</a:t>
            </a:fld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83355" y="7016645"/>
            <a:ext cx="2424377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2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5198851" y="7016645"/>
            <a:ext cx="2346404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CBAA0F-7236-4A9F-B89D-F2582063AFD3}" type="slidenum">
              <a:rPr lang="pt-BR" smtClean="0">
                <a:solidFill>
                  <a:prstClr val="white"/>
                </a:solidFill>
              </a:rPr>
              <a:pPr/>
              <a:t>‹nº›</a:t>
            </a:fld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21" name="Imagem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78640" y="1181049"/>
            <a:ext cx="2802952" cy="1101074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35332" y="4194581"/>
            <a:ext cx="2089565" cy="23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84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4493" y="196075"/>
            <a:ext cx="11367360" cy="1668379"/>
          </a:xfrm>
        </p:spPr>
        <p:txBody>
          <a:bodyPr/>
          <a:lstStyle>
            <a:lvl1pPr algn="ctr"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4493" y="2013259"/>
            <a:ext cx="11367360" cy="420333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         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16592"/>
            <a:ext cx="11885603" cy="1372517"/>
          </a:xfrm>
          <a:prstGeom prst="rect">
            <a:avLst/>
          </a:prstGeom>
        </p:spPr>
      </p:pic>
      <p:sp>
        <p:nvSpPr>
          <p:cNvPr id="8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2503541" y="6958872"/>
            <a:ext cx="1620374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62B1EC-2CE4-48DB-9397-77D08203B7D2}" type="datetimeFigureOut">
              <a:rPr lang="pt-BR" smtClean="0">
                <a:solidFill>
                  <a:prstClr val="white"/>
                </a:solidFill>
              </a:rPr>
              <a:pPr/>
              <a:t>04/12/2017</a:t>
            </a:fld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9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224106" y="6958872"/>
            <a:ext cx="2968625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t-BR" dirty="0">
              <a:solidFill>
                <a:prstClr val="white"/>
              </a:solidFill>
            </a:endParaRPr>
          </a:p>
        </p:txBody>
      </p:sp>
      <p:sp>
        <p:nvSpPr>
          <p:cNvPr id="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292922" y="6958872"/>
            <a:ext cx="1731698" cy="4026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6CBAA0F-7236-4A9F-B89D-F2582063AFD3}" type="slidenum">
              <a:rPr lang="pt-BR" smtClean="0">
                <a:solidFill>
                  <a:prstClr val="white"/>
                </a:solidFill>
              </a:rPr>
              <a:pPr/>
              <a:t>‹nº›</a:t>
            </a:fld>
            <a:endParaRPr lang="pt-BR" dirty="0">
              <a:solidFill>
                <a:prstClr val="white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6411" y="6733050"/>
            <a:ext cx="1805772" cy="70935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7310" y="6533548"/>
            <a:ext cx="874793" cy="100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3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0187" y="1885462"/>
            <a:ext cx="10241756" cy="3145935"/>
          </a:xfrm>
        </p:spPr>
        <p:txBody>
          <a:bodyPr anchor="b"/>
          <a:lstStyle>
            <a:lvl1pPr>
              <a:defRPr sz="5844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10187" y="5061158"/>
            <a:ext cx="10241756" cy="1654373"/>
          </a:xfrm>
        </p:spPr>
        <p:txBody>
          <a:bodyPr/>
          <a:lstStyle>
            <a:lvl1pPr marL="0" indent="0">
              <a:buNone/>
              <a:defRPr sz="2338">
                <a:solidFill>
                  <a:schemeClr val="tx1">
                    <a:tint val="75000"/>
                  </a:schemeClr>
                </a:solidFill>
              </a:defRPr>
            </a:lvl1pPr>
            <a:lvl2pPr marL="445313" indent="0">
              <a:buNone/>
              <a:defRPr sz="1948">
                <a:solidFill>
                  <a:schemeClr val="tx1">
                    <a:tint val="75000"/>
                  </a:schemeClr>
                </a:solidFill>
              </a:defRPr>
            </a:lvl2pPr>
            <a:lvl3pPr marL="890626" indent="0">
              <a:buNone/>
              <a:defRPr sz="1753">
                <a:solidFill>
                  <a:schemeClr val="tx1">
                    <a:tint val="75000"/>
                  </a:schemeClr>
                </a:solidFill>
              </a:defRPr>
            </a:lvl3pPr>
            <a:lvl4pPr marL="1335938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4pPr>
            <a:lvl5pPr marL="1781251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5pPr>
            <a:lvl6pPr marL="2226564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6pPr>
            <a:lvl7pPr marL="2671877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7pPr>
            <a:lvl8pPr marL="3117190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8pPr>
            <a:lvl9pPr marL="3562502" indent="0">
              <a:buNone/>
              <a:defRPr sz="15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B1EC-2CE4-48DB-9397-77D08203B7D2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04/12/2017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BAA0F-7236-4A9F-B89D-F2582063AFD3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290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466" y="10"/>
            <a:ext cx="11872529" cy="755999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574370" y="412291"/>
            <a:ext cx="271145" cy="9842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904" y="363"/>
                </a:moveTo>
                <a:lnTo>
                  <a:pt x="696" y="0"/>
                </a:lnTo>
                <a:lnTo>
                  <a:pt x="0" y="119996"/>
                </a:lnTo>
              </a:path>
            </a:pathLst>
          </a:custGeom>
          <a:noFill/>
          <a:ln w="17450" cap="flat" cmpd="sng">
            <a:solidFill>
              <a:srgbClr val="31436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742866" y="705535"/>
            <a:ext cx="10395117" cy="37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Font typeface="Arial"/>
              <a:buNone/>
              <a:defRPr sz="2350" b="0" i="0" u="none" strike="noStrike" cap="none">
                <a:solidFill>
                  <a:srgbClr val="3143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1765159" y="2500208"/>
            <a:ext cx="8350526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4039489" y="7033450"/>
            <a:ext cx="3801871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dt" idx="10"/>
          </p:nvPr>
        </p:nvSpPr>
        <p:spPr>
          <a:xfrm>
            <a:off x="594041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Trebuchet MS"/>
              <a:buNone/>
              <a:defRPr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54210" y="7033450"/>
            <a:ext cx="2732595" cy="2769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Trebuchet MS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rPr>
              <a:t>‹nº›</a:t>
            </a:fld>
            <a:endParaRPr lang="en-US" sz="1800" b="0" i="0" u="none" strike="noStrike" cap="none">
              <a:solidFill>
                <a:srgbClr val="88888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16372" y="402652"/>
            <a:ext cx="10241756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16372" y="2013259"/>
            <a:ext cx="10241756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16372" y="7009642"/>
            <a:ext cx="2671763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2B1EC-2CE4-48DB-9397-77D08203B7D2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/>
              <a:t>04/12/2017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933428" y="7009642"/>
            <a:ext cx="4007644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386365" y="7009642"/>
            <a:ext cx="2671763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BAA0F-7236-4A9F-B89D-F2582063AFD3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/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20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iming>
    <p:tnLst>
      <p:par>
        <p:cTn id="1" dur="indefinite" restart="never" nodeType="tmRoot"/>
      </p:par>
    </p:tnLst>
  </p:timing>
  <p:txStyles>
    <p:titleStyle>
      <a:lvl1pPr algn="l" defTabSz="890626" rtl="0" eaLnBrk="1" latinLnBrk="0" hangingPunct="1">
        <a:lnSpc>
          <a:spcPct val="90000"/>
        </a:lnSpc>
        <a:spcBef>
          <a:spcPct val="0"/>
        </a:spcBef>
        <a:buNone/>
        <a:defRPr sz="42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2656" indent="-222656" algn="l" defTabSz="890626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2727" kern="1200">
          <a:solidFill>
            <a:schemeClr val="tx1"/>
          </a:solidFill>
          <a:latin typeface="+mn-lt"/>
          <a:ea typeface="+mn-ea"/>
          <a:cs typeface="+mn-cs"/>
        </a:defRPr>
      </a:lvl1pPr>
      <a:lvl2pPr marL="667969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13282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948" kern="1200">
          <a:solidFill>
            <a:schemeClr val="tx1"/>
          </a:solidFill>
          <a:latin typeface="+mn-lt"/>
          <a:ea typeface="+mn-ea"/>
          <a:cs typeface="+mn-cs"/>
        </a:defRPr>
      </a:lvl3pPr>
      <a:lvl4pPr marL="1558595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4pPr>
      <a:lvl5pPr marL="2003908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5pPr>
      <a:lvl6pPr marL="2449220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6pPr>
      <a:lvl7pPr marL="2894533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7pPr>
      <a:lvl8pPr marL="3339846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8pPr>
      <a:lvl9pPr marL="3785159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1pPr>
      <a:lvl2pPr marL="445313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2pPr>
      <a:lvl3pPr marL="890626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3pPr>
      <a:lvl4pPr marL="1335938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4pPr>
      <a:lvl5pPr marL="1781251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5pPr>
      <a:lvl6pPr marL="2226564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6pPr>
      <a:lvl7pPr marL="2671877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7pPr>
      <a:lvl8pPr marL="3117190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8pPr>
      <a:lvl9pPr marL="3562502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16372" y="402652"/>
            <a:ext cx="10241756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16372" y="2013259"/>
            <a:ext cx="10241756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16372" y="7009642"/>
            <a:ext cx="2671763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2B1EC-2CE4-48DB-9397-77D08203B7D2}" type="datetimeFigureOut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/>
              <a:t>04/12/2017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933428" y="7009642"/>
            <a:ext cx="4007644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386365" y="7009642"/>
            <a:ext cx="2671763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BAA0F-7236-4A9F-B89D-F2582063AFD3}" type="slidenum">
              <a:rPr lang="pt-BR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/>
              <a:t>‹nº›</a:t>
            </a:fld>
            <a:endParaRPr lang="pt-BR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54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iming>
    <p:tnLst>
      <p:par>
        <p:cTn id="1" dur="indefinite" restart="never" nodeType="tmRoot"/>
      </p:par>
    </p:tnLst>
  </p:timing>
  <p:txStyles>
    <p:titleStyle>
      <a:lvl1pPr algn="l" defTabSz="890626" rtl="0" eaLnBrk="1" latinLnBrk="0" hangingPunct="1">
        <a:lnSpc>
          <a:spcPct val="90000"/>
        </a:lnSpc>
        <a:spcBef>
          <a:spcPct val="0"/>
        </a:spcBef>
        <a:buNone/>
        <a:defRPr sz="42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2656" indent="-222656" algn="l" defTabSz="890626" rtl="0" eaLnBrk="1" latinLnBrk="0" hangingPunct="1">
        <a:lnSpc>
          <a:spcPct val="90000"/>
        </a:lnSpc>
        <a:spcBef>
          <a:spcPts val="974"/>
        </a:spcBef>
        <a:buFont typeface="Arial" panose="020B0604020202020204" pitchFamily="34" charset="0"/>
        <a:buChar char="•"/>
        <a:defRPr sz="2727" kern="1200">
          <a:solidFill>
            <a:schemeClr val="tx1"/>
          </a:solidFill>
          <a:latin typeface="+mn-lt"/>
          <a:ea typeface="+mn-ea"/>
          <a:cs typeface="+mn-cs"/>
        </a:defRPr>
      </a:lvl1pPr>
      <a:lvl2pPr marL="667969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13282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948" kern="1200">
          <a:solidFill>
            <a:schemeClr val="tx1"/>
          </a:solidFill>
          <a:latin typeface="+mn-lt"/>
          <a:ea typeface="+mn-ea"/>
          <a:cs typeface="+mn-cs"/>
        </a:defRPr>
      </a:lvl3pPr>
      <a:lvl4pPr marL="1558595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4pPr>
      <a:lvl5pPr marL="2003908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5pPr>
      <a:lvl6pPr marL="2449220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6pPr>
      <a:lvl7pPr marL="2894533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7pPr>
      <a:lvl8pPr marL="3339846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8pPr>
      <a:lvl9pPr marL="3785159" indent="-222656" algn="l" defTabSz="89062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7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1pPr>
      <a:lvl2pPr marL="445313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2pPr>
      <a:lvl3pPr marL="890626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3pPr>
      <a:lvl4pPr marL="1335938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4pPr>
      <a:lvl5pPr marL="1781251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5pPr>
      <a:lvl6pPr marL="2226564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6pPr>
      <a:lvl7pPr marL="2671877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7pPr>
      <a:lvl8pPr marL="3117190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8pPr>
      <a:lvl9pPr marL="3562502" algn="l" defTabSz="890626" rtl="0" eaLnBrk="1" latinLnBrk="0" hangingPunct="1">
        <a:defRPr sz="17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-vC2yaGcVn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uscaativaescolar.org.br/downloads/unicef-busca-ativa-escolar-video-animacao.mp4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GB4EueWjYQ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idx="1"/>
          </p:nvPr>
        </p:nvSpPr>
        <p:spPr>
          <a:xfrm>
            <a:off x="636340" y="915753"/>
            <a:ext cx="10253059" cy="1526506"/>
          </a:xfrm>
          <a:prstGeom prst="rect">
            <a:avLst/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 scaled="0"/>
          </a:gradFill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Vídeo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de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ambientação</a:t>
            </a:r>
            <a:endParaRPr lang="en-US" sz="1800" b="0" i="0" u="none" strike="noStrike" cap="none" dirty="0">
              <a:solidFill>
                <a:schemeClr val="lt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http://www.foradaescolanaopode.org.br/iniciativas/lagoa-santa-mg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57" y="4295103"/>
            <a:ext cx="9794826" cy="149244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4808" y="474562"/>
            <a:ext cx="11367360" cy="1294215"/>
          </a:xfrm>
        </p:spPr>
        <p:txBody>
          <a:bodyPr>
            <a:normAutofit/>
          </a:bodyPr>
          <a:lstStyle/>
          <a:p>
            <a:r>
              <a:rPr lang="pt-BR" sz="4000" b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desafio da universalização da educação básica ainda não </a:t>
            </a:r>
            <a:r>
              <a:rPr lang="en-US" sz="4000" b="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está</a:t>
            </a:r>
            <a:r>
              <a:rPr lang="en-US" sz="4000" b="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superado</a:t>
            </a:r>
            <a:endParaRPr lang="en-US" sz="4000" b="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52023" y="2451441"/>
            <a:ext cx="5094720" cy="2607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8321" indent="-278321">
              <a:buFont typeface="Arial" panose="020B0604020202020204" pitchFamily="34" charset="0"/>
              <a:buChar char="•"/>
            </a:pPr>
            <a:r>
              <a:rPr lang="en-US" sz="2338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2005 - 11% da </a:t>
            </a:r>
            <a:r>
              <a:rPr lang="pt-BR" sz="2338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população dessa faixa etária estava longe das salas de aula</a:t>
            </a:r>
          </a:p>
          <a:p>
            <a:pPr marL="278321" indent="-278321">
              <a:buFont typeface="Arial" panose="020B0604020202020204" pitchFamily="34" charset="0"/>
              <a:buChar char="•"/>
            </a:pPr>
            <a:r>
              <a:rPr lang="pt-BR" sz="2338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 – 6,5%</a:t>
            </a:r>
          </a:p>
          <a:p>
            <a:pPr marL="278321" indent="-278321">
              <a:buFont typeface="Arial" panose="020B0604020202020204" pitchFamily="34" charset="0"/>
              <a:buChar char="•"/>
            </a:pPr>
            <a:r>
              <a:rPr lang="en-US" sz="2338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53% </a:t>
            </a:r>
            <a:r>
              <a:rPr lang="pt-BR" sz="2338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vivem em domicílios com renda per capita de até ½ salário mínimo</a:t>
            </a:r>
            <a:endParaRPr lang="en-US" sz="2338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50" y="2270927"/>
            <a:ext cx="5674243" cy="31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284493" y="566464"/>
            <a:ext cx="11367360" cy="8298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b="0" i="0" u="none" strike="noStrike" cap="none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Perfil</a:t>
            </a:r>
            <a:r>
              <a:rPr lang="en-US" sz="4000" b="0" i="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dos </a:t>
            </a:r>
            <a:r>
              <a:rPr lang="en-US" sz="4000" b="0" i="0" u="none" strike="noStrike" cap="none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excluídos</a:t>
            </a:r>
            <a:endParaRPr lang="en-US" sz="4000" b="0" i="0" u="none" strike="noStrike" cap="none" dirty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161" name="Shape 161"/>
          <p:cNvSpPr txBox="1">
            <a:spLocks noGrp="1"/>
          </p:cNvSpPr>
          <p:nvPr>
            <p:ph idx="1"/>
          </p:nvPr>
        </p:nvSpPr>
        <p:spPr>
          <a:xfrm>
            <a:off x="1014882" y="1889090"/>
            <a:ext cx="10395809" cy="41265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Em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todas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as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faixas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etárias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mais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excluídos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são</a:t>
            </a:r>
            <a:r>
              <a:rPr lang="en-US" sz="2800" b="0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endParaRPr lang="en-US" sz="2800" b="0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meninas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meninos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1" i="0" u="none" strike="noStrike" cap="none" dirty="0" err="1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negros</a:t>
            </a:r>
            <a:r>
              <a:rPr lang="en-US" sz="2800" b="1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;</a:t>
            </a:r>
            <a:endParaRPr lang="en-US" sz="2800" b="1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que </a:t>
            </a:r>
            <a:r>
              <a:rPr lang="en-US" sz="2800" b="1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vivem</a:t>
            </a:r>
            <a:r>
              <a:rPr lang="en-US" sz="2800" b="1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no </a:t>
            </a:r>
            <a:r>
              <a:rPr lang="en-US" sz="2800" b="1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campo;</a:t>
            </a:r>
            <a:endParaRPr lang="en-US" sz="2800" b="1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em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famílias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800" b="1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baixa</a:t>
            </a:r>
            <a:r>
              <a:rPr lang="en-US" sz="2800" b="1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1" i="0" u="none" strike="noStrike" cap="none" dirty="0" err="1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renda</a:t>
            </a:r>
            <a:r>
              <a:rPr lang="en-US" sz="2800" b="1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; e</a:t>
            </a:r>
            <a:endParaRPr lang="en-US" sz="2800" b="1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 </a:t>
            </a:r>
            <a:r>
              <a:rPr lang="en-US" sz="2800" b="1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pais</a:t>
            </a:r>
            <a:r>
              <a:rPr lang="en-US" sz="2800" b="1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1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ou</a:t>
            </a:r>
            <a:r>
              <a:rPr lang="en-US" sz="2800" b="1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1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responsáveis</a:t>
            </a:r>
            <a:r>
              <a:rPr lang="en-US" sz="2800" b="1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com </a:t>
            </a:r>
            <a:r>
              <a:rPr lang="en-US" sz="2800" b="1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pouca</a:t>
            </a:r>
            <a:r>
              <a:rPr lang="en-US" sz="2800" b="1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1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ou</a:t>
            </a:r>
            <a:r>
              <a:rPr lang="en-US" sz="2800" b="1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1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nenhuma</a:t>
            </a:r>
            <a:r>
              <a:rPr lang="en-US" sz="2800" b="1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1" i="0" u="none" strike="noStrike" cap="none" dirty="0" err="1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escolaridade</a:t>
            </a:r>
            <a:r>
              <a:rPr lang="en-US" sz="2800" b="1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.</a:t>
            </a:r>
            <a:endParaRPr lang="en-US" sz="2800" b="1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180321" y="497712"/>
            <a:ext cx="11367360" cy="8227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b="0" i="0" u="none" strike="noStrike" cap="none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Perfil</a:t>
            </a:r>
            <a:r>
              <a:rPr lang="en-US" sz="4000" b="0" i="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dos </a:t>
            </a:r>
            <a:r>
              <a:rPr lang="en-US" sz="4000" b="0" i="0" u="none" strike="noStrike" cap="none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excluídos</a:t>
            </a:r>
            <a:endParaRPr lang="en-US" sz="4000" b="0" i="0" u="none" strike="noStrike" cap="none" dirty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idx="1"/>
          </p:nvPr>
        </p:nvSpPr>
        <p:spPr>
          <a:xfrm>
            <a:off x="864157" y="1858945"/>
            <a:ext cx="10683523" cy="398725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Também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são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vítimas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da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exclusão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escolar </a:t>
            </a:r>
            <a:r>
              <a:rPr lang="en-US" sz="2800" b="0" i="0" u="none" strike="noStrike" cap="none" dirty="0" err="1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crianças</a:t>
            </a:r>
            <a:r>
              <a:rPr lang="en-US" sz="2800" b="0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adolescentes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: </a:t>
            </a:r>
            <a:endParaRPr lang="en-US" sz="2800" b="0" i="0" u="none" strike="noStrike" cap="none" dirty="0" smtClean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endParaRPr lang="en-US" sz="2800" b="0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DB7"/>
              </a:buClr>
              <a:buSzPct val="100000"/>
              <a:buFont typeface="Arial"/>
              <a:buChar char="•"/>
            </a:pPr>
            <a:r>
              <a:rPr lang="en-US" sz="2800" b="1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q</a:t>
            </a:r>
            <a:r>
              <a:rPr lang="en-US" sz="2800" b="1" i="0" u="none" strike="noStrike" cap="none" dirty="0" err="1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uilombolas</a:t>
            </a:r>
            <a:r>
              <a:rPr lang="en-US" sz="2800" b="1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;</a:t>
            </a:r>
            <a:endParaRPr lang="en-US" sz="2800" b="1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DB7"/>
              </a:buClr>
              <a:buSzPct val="100000"/>
              <a:buFont typeface="Arial"/>
              <a:buChar char="•"/>
            </a:pPr>
            <a:r>
              <a:rPr lang="en-US" sz="2800" b="1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</a:t>
            </a:r>
            <a:r>
              <a:rPr lang="en-US" sz="2800" b="1" i="0" u="none" strike="noStrike" cap="none" dirty="0" err="1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ndígenas</a:t>
            </a:r>
            <a:r>
              <a:rPr lang="en-US" sz="2800" b="1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;</a:t>
            </a:r>
            <a:endParaRPr lang="en-US" sz="2800" b="1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</a:t>
            </a:r>
            <a:r>
              <a:rPr lang="en-US" sz="2800" b="1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1" i="0" u="none" strike="noStrike" cap="none" dirty="0" err="1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deficiência</a:t>
            </a:r>
            <a:r>
              <a:rPr lang="en-US" sz="2800" b="1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;</a:t>
            </a:r>
            <a:endParaRPr lang="en-US" sz="2800" b="1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em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situação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800" b="1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trabalho</a:t>
            </a:r>
            <a:r>
              <a:rPr lang="en-US" sz="2800" b="1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1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infantile;</a:t>
            </a:r>
            <a:endParaRPr lang="en-US" sz="2800" b="1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que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sofrem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algum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tipo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800" b="1" i="0" u="none" strike="noStrike" cap="none" dirty="0" err="1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exploração</a:t>
            </a:r>
            <a:r>
              <a:rPr lang="en-US" sz="2800" b="1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; e</a:t>
            </a:r>
            <a:endParaRPr lang="en-US" sz="2800" b="1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100000"/>
              <a:buFont typeface="Arial"/>
              <a:buChar char="•"/>
            </a:pPr>
            <a:r>
              <a:rPr lang="en-US" sz="2800" b="0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em</a:t>
            </a:r>
            <a:r>
              <a:rPr lang="en-US" sz="2800" b="0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1" i="0" u="none" strike="noStrike" cap="none" dirty="0" err="1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conflito</a:t>
            </a:r>
            <a:r>
              <a:rPr lang="en-US" sz="2800" b="1" i="0" u="none" strike="noStrike" cap="none" dirty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com a </a:t>
            </a:r>
            <a:r>
              <a:rPr lang="en-US" sz="2800" b="1" i="0" u="none" strike="noStrike" cap="none" dirty="0" smtClean="0"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lei.</a:t>
            </a:r>
            <a:endParaRPr lang="en-US" sz="2800" b="1" i="0" u="none" strike="noStrike" cap="none" dirty="0"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1800" b="0" i="0" u="none" strike="noStrike" cap="none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Situação</a:t>
            </a:r>
            <a:r>
              <a:rPr lang="en-US" sz="1800" b="0" i="0" u="none" strike="noStrike" cap="none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800" b="0" i="0" u="none" strike="noStrike" cap="none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em</a:t>
            </a:r>
            <a:r>
              <a:rPr lang="en-US" sz="1800" b="0" i="0" u="none" strike="noStrike" cap="none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800" b="0" i="0" u="none" strike="noStrike" cap="none" dirty="0" smtClean="0">
                <a:solidFill>
                  <a:srgbClr val="0070C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(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</a:t>
            </a:r>
            <a:r>
              <a:rPr lang="en-US" sz="1800" b="0" i="0" u="none" strike="noStrike" cap="none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screva</a:t>
            </a:r>
            <a:r>
              <a:rPr lang="en-US" sz="1800" b="0" i="0" u="none" strike="noStrike" cap="none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nome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seu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município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insira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o print com as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informações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que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constam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no site </a:t>
            </a:r>
            <a:r>
              <a:rPr lang="en-US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(http://www.foradaescolanaopode.org.br/)</a:t>
            </a:r>
            <a:r>
              <a:rPr lang="en-US" sz="1800" b="0" i="0" u="none" strike="noStrike" cap="none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)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493" y="1296365"/>
            <a:ext cx="7227477" cy="4883908"/>
          </a:xfrm>
          <a:prstGeom prst="rect">
            <a:avLst/>
          </a:prstGeom>
          <a:noFill/>
          <a:ln>
            <a:solidFill>
              <a:schemeClr val="tx1">
                <a:alpha val="81000"/>
              </a:schemeClr>
            </a:solidFill>
          </a:ln>
        </p:spPr>
      </p:pic>
      <p:sp>
        <p:nvSpPr>
          <p:cNvPr id="6" name="Shape 186"/>
          <p:cNvSpPr txBox="1">
            <a:spLocks/>
          </p:cNvSpPr>
          <p:nvPr/>
        </p:nvSpPr>
        <p:spPr>
          <a:xfrm>
            <a:off x="8032268" y="1296365"/>
            <a:ext cx="3619585" cy="48839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✓"/>
              <a:tabLst/>
              <a:defRPr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04 a 17 na escola      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146.895 (95.1%)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✓"/>
              <a:tabLst/>
              <a:defRPr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04 a 17 fora da escola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    7.639 (4.9%)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1800" b="0" i="0" u="none" strike="noStrike" cap="none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Informações</a:t>
            </a:r>
            <a:r>
              <a:rPr lang="en-US" sz="1800" b="0" i="0" u="none" strike="noStrike" cap="none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800" b="0" i="0" u="none" strike="noStrike" cap="none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exclusão</a:t>
            </a:r>
            <a:r>
              <a:rPr lang="en-US" sz="1800" b="0" i="0" u="none" strike="noStrike" cap="none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escolar </a:t>
            </a:r>
            <a:r>
              <a:rPr lang="en-US" sz="1800" b="0" i="0" u="none" strike="noStrike" cap="none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por</a:t>
            </a:r>
            <a:r>
              <a:rPr lang="en-US" sz="1800" b="0" i="0" u="none" strike="noStrike" cap="none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800" b="0" i="0" u="none" strike="noStrike" cap="none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idade</a:t>
            </a:r>
            <a:r>
              <a:rPr lang="en-US" sz="1800" b="0" i="0" u="none" strike="noStrike" cap="none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800" b="0" i="0" u="none" strike="noStrike" cap="none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(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</a:t>
            </a:r>
            <a:r>
              <a:rPr lang="en-US" sz="1800" b="0" i="0" u="none" strike="noStrike" cap="none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screva</a:t>
            </a:r>
            <a:r>
              <a:rPr lang="en-US" sz="1800" b="0" i="0" u="none" strike="noStrike" cap="none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nome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seu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município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insira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o print com as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informações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que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constam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no site (http://www.foradaescolanaopode.org.br/)</a:t>
            </a:r>
          </a:p>
        </p:txBody>
      </p:sp>
      <p:sp>
        <p:nvSpPr>
          <p:cNvPr id="192" name="Shape 192"/>
          <p:cNvSpPr txBox="1">
            <a:spLocks noGrp="1"/>
          </p:cNvSpPr>
          <p:nvPr>
            <p:ph idx="1"/>
          </p:nvPr>
        </p:nvSpPr>
        <p:spPr>
          <a:xfrm>
            <a:off x="7974956" y="1423686"/>
            <a:ext cx="3275636" cy="479290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4 a 5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anos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    Na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escola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– 18.464 (92.8%)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     Fora da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escola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– 1.442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 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6 a 10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anos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    Na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escola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– 51.778 (98.5%)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     Fora da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escola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– 787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 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11 a 14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anos</a:t>
            </a:r>
            <a:endParaRPr lang="en-US" sz="16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    Na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escola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– 45.523 (96.6%)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     Fora da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escola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– 1.614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 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✓"/>
            </a:pP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15 a 17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anos</a:t>
            </a:r>
            <a:endParaRPr lang="en-US" sz="16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    Na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escola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– 31.129 (89.1%)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     Fora da </a:t>
            </a:r>
            <a:r>
              <a:rPr lang="en-US" sz="16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escola</a:t>
            </a:r>
            <a:r>
              <a:rPr lang="en-US" sz="1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– 3.796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18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492" y="1423686"/>
            <a:ext cx="7273775" cy="4792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5121" y="2005927"/>
            <a:ext cx="7834761" cy="2265132"/>
          </a:xfrm>
        </p:spPr>
        <p:txBody>
          <a:bodyPr>
            <a:noAutofit/>
          </a:bodyPr>
          <a:lstStyle/>
          <a:p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MOMENTO 2</a:t>
            </a:r>
          </a:p>
          <a:p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POR QUE TRABALHAR EM CONJUNTO?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40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507140" y="281354"/>
            <a:ext cx="11367360" cy="42493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i="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INTERSETORIALIDADE</a:t>
            </a:r>
            <a:endParaRPr lang="en-US" sz="4000" i="0" u="none" strike="noStrike" cap="none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50" name="Shape 350"/>
          <p:cNvSpPr txBox="1">
            <a:spLocks noGrp="1"/>
          </p:cNvSpPr>
          <p:nvPr>
            <p:ph idx="1"/>
          </p:nvPr>
        </p:nvSpPr>
        <p:spPr>
          <a:xfrm>
            <a:off x="507140" y="1327459"/>
            <a:ext cx="11367360" cy="39274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400" b="0" i="0" u="none" strike="noStrike" cap="none" dirty="0" err="1" smtClean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Articulação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saberes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experiências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no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planejamento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realização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avaliação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políticas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programas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projetos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para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alcançar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efeitos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sinérgicos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em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situações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complexas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visando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o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desenvolvimento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social e a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superação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toda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forma de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exclusão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qual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a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população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passa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a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ser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sujeito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não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objeto</a:t>
            </a:r>
            <a:r>
              <a:rPr lang="en-US" sz="2400" b="0" i="0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400" b="0" i="0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intervenção</a:t>
            </a:r>
            <a:r>
              <a:rPr lang="en-US" sz="2400" b="0" i="0" u="none" strike="noStrike" cap="none" dirty="0" smtClean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.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ü"/>
            </a:pPr>
            <a:endParaRPr lang="en-US" sz="2400" b="0" i="0" u="none" strike="noStrike" cap="none" dirty="0" smtClean="0">
              <a:solidFill>
                <a:schemeClr val="dk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Ela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não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se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esgota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no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âmbito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uma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organização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ou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uma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política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smtClean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social.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schemeClr val="dk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400" dirty="0" err="1" smtClean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Implica</a:t>
            </a:r>
            <a:r>
              <a:rPr lang="en-US" sz="2400" dirty="0" smtClean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na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relação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entre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várias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organização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públicas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privadas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estatais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para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procurar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outras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saídas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lidar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com as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incertezas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a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complexidade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dos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problemas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sociais</a:t>
            </a:r>
            <a:r>
              <a:rPr lang="en-US" sz="2400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.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rebuchet MS"/>
              <a:buNone/>
            </a:pPr>
            <a:endParaRPr lang="en-US" sz="24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51" name="Shape 351"/>
          <p:cNvSpPr txBox="1">
            <a:spLocks noGrp="1"/>
          </p:cNvSpPr>
          <p:nvPr>
            <p:ph type="body" idx="4294967295"/>
          </p:nvPr>
        </p:nvSpPr>
        <p:spPr>
          <a:xfrm>
            <a:off x="1627560" y="5382228"/>
            <a:ext cx="9934575" cy="8102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en-US" sz="2000" b="0" i="1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Prof. Dr. Luciano </a:t>
            </a:r>
            <a:r>
              <a:rPr lang="en-US" sz="2000" b="0" i="1" u="none" strike="noStrike" cap="none" dirty="0" err="1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Junqueira</a:t>
            </a:r>
            <a:r>
              <a:rPr lang="en-US" sz="2000" b="0" i="1" u="none" strike="noStrike" cap="none" dirty="0">
                <a:solidFill>
                  <a:schemeClr val="dk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2011</a:t>
            </a:r>
          </a:p>
        </p:txBody>
      </p:sp>
    </p:spTree>
    <p:extLst>
      <p:ext uri="{BB962C8B-B14F-4D97-AF65-F5344CB8AC3E}">
        <p14:creationId xmlns:p14="http://schemas.microsoft.com/office/powerpoint/2010/main" val="2353493064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>
            <a:spLocks noGrp="1"/>
          </p:cNvSpPr>
          <p:nvPr>
            <p:ph type="title"/>
          </p:nvPr>
        </p:nvSpPr>
        <p:spPr>
          <a:xfrm>
            <a:off x="442128" y="251209"/>
            <a:ext cx="11874500" cy="7062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i="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REFLEXÃO</a:t>
            </a:r>
            <a:endParaRPr lang="en-US" sz="4000" i="0" u="none" strike="noStrike" cap="none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50" name="Shape 350"/>
          <p:cNvSpPr txBox="1">
            <a:spLocks noGrp="1"/>
          </p:cNvSpPr>
          <p:nvPr>
            <p:ph idx="1"/>
          </p:nvPr>
        </p:nvSpPr>
        <p:spPr>
          <a:xfrm>
            <a:off x="1113493" y="1932236"/>
            <a:ext cx="9647513" cy="30608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“Uma </a:t>
            </a:r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criança </a:t>
            </a:r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ou adolescente </a:t>
            </a:r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que não tem garantido o seu direito à </a:t>
            </a:r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educação, provavelmente</a:t>
            </a:r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, não tem acesso a outros direitos”.</a:t>
            </a:r>
            <a:endParaRPr lang="en-US" sz="4000" b="0" i="0" u="none" strike="noStrike" cap="none" dirty="0">
              <a:solidFill>
                <a:schemeClr val="dk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53775799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7387" y="2103854"/>
            <a:ext cx="8051330" cy="2387123"/>
          </a:xfrm>
        </p:spPr>
        <p:txBody>
          <a:bodyPr>
            <a:noAutofit/>
          </a:bodyPr>
          <a:lstStyle/>
          <a:p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MOMENTO 3</a:t>
            </a:r>
          </a:p>
          <a:p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 QUE É BUSCA ATIVA ESCOLAR?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50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401934" y="361741"/>
            <a:ext cx="11367360" cy="80875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buSzPct val="25000"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BUSCA ATIVA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6" name="Shape 176"/>
          <p:cNvSpPr txBox="1">
            <a:spLocks noGrp="1"/>
          </p:cNvSpPr>
          <p:nvPr>
            <p:ph idx="1"/>
          </p:nvPr>
        </p:nvSpPr>
        <p:spPr>
          <a:xfrm>
            <a:off x="1783085" y="2447210"/>
            <a:ext cx="8877200" cy="2761397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 marL="0" indent="0" algn="ctr">
              <a:buNone/>
            </a:pPr>
            <a:r>
              <a:rPr lang="en-US" sz="2800" dirty="0" err="1" smtClean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</a:t>
            </a:r>
            <a:r>
              <a:rPr lang="en-US" sz="2800" dirty="0" smtClean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sz="2800" b="1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mobilização</a:t>
            </a:r>
            <a:r>
              <a:rPr lang="en-US" sz="2800" b="1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social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prol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bem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comum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visa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garantir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bens e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serviços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públicos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àqueles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que,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diversas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razões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fatores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têm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direitos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assegurados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pelo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Estado,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tornando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-se “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invisíveis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 e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vulneráveis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sz="2800" dirty="0">
              <a:solidFill>
                <a:srgbClr val="31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800" dirty="0">
              <a:solidFill>
                <a:srgbClr val="31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800" dirty="0">
              <a:solidFill>
                <a:srgbClr val="31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800" dirty="0">
              <a:solidFill>
                <a:srgbClr val="31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800" dirty="0">
              <a:solidFill>
                <a:srgbClr val="31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sz="2800" dirty="0">
              <a:solidFill>
                <a:srgbClr val="31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064106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21" y="982309"/>
            <a:ext cx="6714818" cy="447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4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422031" y="261258"/>
            <a:ext cx="11367360" cy="7870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BUSCA </a:t>
            </a:r>
            <a:r>
              <a:rPr lang="en-US" sz="4000" i="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ATIVA ESCOLAR</a:t>
            </a:r>
            <a:endParaRPr lang="en-US" sz="4000" i="0" u="none" strike="noStrike" cap="none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idx="1"/>
          </p:nvPr>
        </p:nvSpPr>
        <p:spPr>
          <a:xfrm>
            <a:off x="813915" y="1607736"/>
            <a:ext cx="10103771" cy="402554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314361"/>
              </a:buClr>
              <a:buSzPct val="100000"/>
              <a:buNone/>
            </a:pP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Uma das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estratégias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previstas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no PNE para se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universalizar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a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educação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dos 4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aos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17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anos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que, de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certa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forma,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também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está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contemplada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no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recenseamento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escolar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tratado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pela lei 12.706/2013, que </a:t>
            </a:r>
            <a:r>
              <a:rPr lang="en-US" sz="2800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alterou</a:t>
            </a:r>
            <a:r>
              <a:rPr lang="en-US" sz="28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a LDB.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pitchFamily="2" charset="2"/>
              <a:buChar char="ü"/>
            </a:pPr>
            <a:endParaRPr sz="2800" b="0" i="0" u="none" strike="noStrike" cap="none" dirty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buClr>
                <a:srgbClr val="31436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Bem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implementado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esse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recenseamento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poderá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servir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base para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uma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alteração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/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adequação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 Plano Municipal de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Educação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(PME), com base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em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informações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reais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(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não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apenas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8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projeções</a:t>
            </a:r>
            <a:r>
              <a:rPr lang="en-US" sz="28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).</a:t>
            </a: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52663" y="2833059"/>
            <a:ext cx="8051330" cy="1209551"/>
          </a:xfrm>
        </p:spPr>
        <p:txBody>
          <a:bodyPr>
            <a:noAutofit/>
          </a:bodyPr>
          <a:lstStyle/>
          <a:p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LEGISLAÇÃO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99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401934" y="251209"/>
            <a:ext cx="11367360" cy="73674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buSzPct val="25000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LEGISLAÇÃO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idx="1"/>
          </p:nvPr>
        </p:nvSpPr>
        <p:spPr>
          <a:xfrm>
            <a:off x="308556" y="1219290"/>
            <a:ext cx="11367360" cy="499631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 marL="0" indent="0" algn="ctr">
              <a:buClr>
                <a:srgbClr val="619DB7"/>
              </a:buClr>
              <a:buSzPct val="100000"/>
              <a:buNone/>
            </a:pPr>
            <a: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Constituição Federal</a:t>
            </a:r>
          </a:p>
          <a:p>
            <a:pPr marL="0" indent="0" algn="ctr">
              <a:buClr>
                <a:srgbClr val="619DB7"/>
              </a:buClr>
              <a:buSzPct val="100000"/>
              <a:buNone/>
            </a:pP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Clr>
                <a:srgbClr val="619DB7"/>
              </a:buClr>
              <a:buSzPct val="100000"/>
              <a:buNone/>
            </a:pPr>
            <a: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ECA </a:t>
            </a:r>
          </a:p>
          <a:p>
            <a:pPr marL="0" indent="0" algn="ctr">
              <a:buClr>
                <a:srgbClr val="619DB7"/>
              </a:buClr>
              <a:buSzPct val="100000"/>
              <a:buNone/>
            </a:pP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Clr>
                <a:srgbClr val="619DB7"/>
              </a:buClr>
              <a:buSzPct val="100000"/>
              <a:buNone/>
            </a:pPr>
            <a: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LDB </a:t>
            </a:r>
          </a:p>
          <a:p>
            <a:pPr marL="0" indent="0" algn="ctr">
              <a:buClr>
                <a:srgbClr val="619DB7"/>
              </a:buClr>
              <a:buSzPct val="100000"/>
              <a:buNone/>
            </a:pP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Clr>
                <a:srgbClr val="619DB7"/>
              </a:buClr>
              <a:buSzPct val="100000"/>
              <a:buNone/>
            </a:pPr>
            <a:r>
              <a:rPr lang="pt-BR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PNE</a:t>
            </a:r>
          </a:p>
          <a:p>
            <a:pPr marL="0" indent="0" algn="ctr">
              <a:buClr>
                <a:srgbClr val="619DB7"/>
              </a:buClr>
              <a:buSzPct val="100000"/>
              <a:buNone/>
            </a:pPr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(insira trechos da legislação citada sobre </a:t>
            </a:r>
            <a:r>
              <a:rPr lang="pt-BR" sz="28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direito à educação, recenseamento </a:t>
            </a:r>
            <a:r>
              <a:rPr lang="pt-BR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escolar e busca ativa para ilustrar)</a:t>
            </a:r>
          </a:p>
          <a:p>
            <a:pPr marL="0" indent="0" algn="ctr">
              <a:buClr>
                <a:srgbClr val="619DB7"/>
              </a:buClr>
              <a:buSzPct val="100000"/>
              <a:buNone/>
            </a:pPr>
            <a:endParaRPr lang="pt-BR" sz="3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2858" indent="-302858" algn="ctr">
              <a:buClr>
                <a:srgbClr val="619DB7"/>
              </a:buClr>
              <a:buSzPct val="100000"/>
              <a:buFont typeface="Arial"/>
              <a:buChar char="•"/>
            </a:pPr>
            <a:endParaRPr lang="pt-BR" sz="3200" dirty="0">
              <a:solidFill>
                <a:srgbClr val="619DB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06667" lvl="1" indent="-302858" algn="ctr">
              <a:buClr>
                <a:srgbClr val="314361"/>
              </a:buClr>
              <a:buSzPct val="100000"/>
              <a:buFont typeface="Arial"/>
              <a:buChar char="•"/>
            </a:pPr>
            <a:endParaRPr lang="en-US" sz="3200" i="1" dirty="0">
              <a:solidFill>
                <a:srgbClr val="31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buSzPct val="25000"/>
            </a:pPr>
            <a:endParaRPr sz="3200" dirty="0">
              <a:solidFill>
                <a:srgbClr val="31436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369041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371789" y="135883"/>
            <a:ext cx="11367360" cy="72920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LEGISLAÇÃO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idx="1"/>
          </p:nvPr>
        </p:nvSpPr>
        <p:spPr>
          <a:xfrm>
            <a:off x="683288" y="1085221"/>
            <a:ext cx="10932926" cy="51711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Mudanças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recentes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na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legislação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trouxeram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ganhos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importantes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2000" b="0" i="0" u="none" strike="noStrike" cap="none" dirty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DB7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619DB7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Lei 11.274/2006 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–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Determinou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a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ampliação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ensino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fundamental para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nove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anos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obrigando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o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ingresso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das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crianças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nesta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etapa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da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educação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aos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6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anos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idade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000" b="0" i="0" u="none" strike="noStrike" cap="none" dirty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DB7"/>
              </a:buClr>
              <a:buSzPct val="100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619DB7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 </a:t>
            </a:r>
            <a:r>
              <a:rPr lang="en-US" sz="2000" b="1" i="0" u="none" strike="noStrike" cap="none" dirty="0" err="1">
                <a:solidFill>
                  <a:srgbClr val="619DB7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Emenda</a:t>
            </a:r>
            <a:r>
              <a:rPr lang="en-US" sz="2000" b="1" i="0" u="none" strike="noStrike" cap="none" dirty="0">
                <a:solidFill>
                  <a:srgbClr val="619DB7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1" i="0" u="none" strike="noStrike" cap="none" dirty="0" err="1">
                <a:solidFill>
                  <a:srgbClr val="619DB7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Constitucional</a:t>
            </a:r>
            <a:r>
              <a:rPr lang="en-US" sz="2000" b="1" i="0" u="none" strike="noStrike" cap="none" dirty="0">
                <a:solidFill>
                  <a:srgbClr val="619DB7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59/2009 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–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Estabeleceu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o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ano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2016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como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prazo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para a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universalização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da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oferta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da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educação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básica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obrigatória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para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todas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as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crianças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adolescentes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com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idades</a:t>
            </a: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entre 4 e 17 </a:t>
            </a:r>
            <a:r>
              <a:rPr lang="en-US" sz="20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anos</a:t>
            </a:r>
            <a:r>
              <a:rPr lang="en-US" sz="2000" b="0" i="0" u="none" strike="noStrike" cap="none" dirty="0" smtClean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DB7"/>
              </a:buClr>
              <a:buSzPct val="100000"/>
              <a:buFont typeface="Arial"/>
              <a:buChar char="•"/>
            </a:pPr>
            <a:endParaRPr lang="en-US" sz="2000" b="0" i="0" u="none" strike="noStrike" cap="none" dirty="0" smtClean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619DB7"/>
              </a:buClr>
              <a:buSzPct val="100000"/>
              <a:buFont typeface="Arial"/>
              <a:buChar char="•"/>
            </a:pPr>
            <a:r>
              <a:rPr lang="pt-BR" sz="2000" b="1" dirty="0">
                <a:solidFill>
                  <a:srgbClr val="619DB7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Lei 12.796/2013 </a:t>
            </a:r>
            <a:r>
              <a:rPr lang="pt-BR" sz="20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- Alterou a LDB e determinou que os municípios devem recensear anualmente as crianças e adolescentes em idade escolar, bem como jovens e adultos que não concluíram a educação básica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pt-BR" sz="2000" b="1" dirty="0">
              <a:solidFill>
                <a:srgbClr val="619DB7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Clr>
                <a:srgbClr val="619DB7"/>
              </a:buClr>
              <a:buSzPct val="100000"/>
              <a:buFont typeface="Arial"/>
              <a:buChar char="•"/>
            </a:pPr>
            <a:r>
              <a:rPr lang="pt-BR" sz="2000" b="1" dirty="0">
                <a:solidFill>
                  <a:srgbClr val="619DB7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Lei 13.005/2014 </a:t>
            </a:r>
            <a:r>
              <a:rPr lang="pt-BR" sz="2000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- Aprovou o Plano Nacional de Educação (PNE) para a década 2014/2024. </a:t>
            </a:r>
          </a:p>
          <a:p>
            <a:pPr marL="800100" lvl="1" indent="-342900">
              <a:lnSpc>
                <a:spcPct val="100000"/>
              </a:lnSpc>
              <a:spcBef>
                <a:spcPts val="0"/>
              </a:spcBef>
              <a:buClr>
                <a:srgbClr val="314361"/>
              </a:buClr>
              <a:buSzPct val="100000"/>
              <a:buFont typeface="Arial"/>
              <a:buChar char="•"/>
            </a:pPr>
            <a:r>
              <a:rPr lang="pt-BR" sz="2000" i="1" dirty="0">
                <a:solidFill>
                  <a:srgbClr val="31436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 PNE estabeleceu metas e estratégias para a universalização da educação básica com qualidade</a:t>
            </a:r>
            <a:r>
              <a:rPr lang="pt-BR" sz="2000" dirty="0">
                <a:solidFill>
                  <a:srgbClr val="31436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.</a:t>
            </a: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9DB7"/>
              </a:buClr>
              <a:buSzPct val="100000"/>
              <a:buFont typeface="Arial"/>
              <a:buChar char="•"/>
            </a:pPr>
            <a:endParaRPr lang="en-US" sz="2000" b="0" i="0" u="none" strike="noStrike" cap="none" dirty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20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	</a:t>
            </a: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1419" y="1875863"/>
            <a:ext cx="7834761" cy="1341900"/>
          </a:xfrm>
        </p:spPr>
        <p:txBody>
          <a:bodyPr>
            <a:noAutofit/>
          </a:bodyPr>
          <a:lstStyle/>
          <a:p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MOMENTO 4</a:t>
            </a:r>
          </a:p>
          <a:p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COMO REALIZAR A BUSCA ATIVA ESCOLAR?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31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7108656" y="1210075"/>
            <a:ext cx="4032586" cy="51185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80745" tIns="40362" rIns="80745" bIns="40362" anchor="ctr" anchorCtr="0">
            <a:noAutofit/>
          </a:bodyPr>
          <a:lstStyle/>
          <a:p>
            <a:pPr algn="ctr"/>
            <a:endParaRPr sz="15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482320" y="221063"/>
            <a:ext cx="10885039" cy="673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buSzPct val="25000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INICIATIVA 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FORA 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ESCOLA NÃO PODE!</a:t>
            </a:r>
          </a:p>
        </p:txBody>
      </p:sp>
      <p:sp>
        <p:nvSpPr>
          <p:cNvPr id="222" name="Shape 222"/>
          <p:cNvSpPr txBox="1">
            <a:spLocks noGrp="1"/>
          </p:cNvSpPr>
          <p:nvPr>
            <p:ph idx="1"/>
          </p:nvPr>
        </p:nvSpPr>
        <p:spPr>
          <a:xfrm>
            <a:off x="567821" y="2210214"/>
            <a:ext cx="5893137" cy="357697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 marL="0" indent="0">
              <a:buSzPct val="25000"/>
              <a:buNone/>
            </a:pPr>
            <a:r>
              <a:rPr lang="en-US" sz="3506" dirty="0" err="1">
                <a:latin typeface="Arial" panose="020B0604020202020204" pitchFamily="34" charset="0"/>
                <a:cs typeface="Arial" panose="020B0604020202020204" pitchFamily="34" charset="0"/>
              </a:rPr>
              <a:t>Desde</a:t>
            </a:r>
            <a:r>
              <a:rPr lang="en-US" sz="3506" dirty="0">
                <a:latin typeface="Arial" panose="020B0604020202020204" pitchFamily="34" charset="0"/>
                <a:cs typeface="Arial" panose="020B0604020202020204" pitchFamily="34" charset="0"/>
              </a:rPr>
              <a:t> 2010, o UNICEF, com </a:t>
            </a:r>
            <a:r>
              <a:rPr lang="en-US" sz="3506" dirty="0" err="1">
                <a:latin typeface="Arial" panose="020B0604020202020204" pitchFamily="34" charset="0"/>
                <a:cs typeface="Arial" panose="020B0604020202020204" pitchFamily="34" charset="0"/>
              </a:rPr>
              <a:t>apoio</a:t>
            </a:r>
            <a:r>
              <a:rPr lang="en-US" sz="3506" dirty="0">
                <a:latin typeface="Arial" panose="020B0604020202020204" pitchFamily="34" charset="0"/>
                <a:cs typeface="Arial" panose="020B0604020202020204" pitchFamily="34" charset="0"/>
              </a:rPr>
              <a:t> da Undime, entre </a:t>
            </a:r>
            <a:r>
              <a:rPr lang="en-US" sz="3506" dirty="0" err="1">
                <a:latin typeface="Arial" panose="020B0604020202020204" pitchFamily="34" charset="0"/>
                <a:cs typeface="Arial" panose="020B0604020202020204" pitchFamily="34" charset="0"/>
              </a:rPr>
              <a:t>outras</a:t>
            </a:r>
            <a:r>
              <a:rPr lang="en-US" sz="350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6" dirty="0" err="1">
                <a:latin typeface="Arial" panose="020B0604020202020204" pitchFamily="34" charset="0"/>
                <a:cs typeface="Arial" panose="020B0604020202020204" pitchFamily="34" charset="0"/>
              </a:rPr>
              <a:t>organizações</a:t>
            </a:r>
            <a:r>
              <a:rPr lang="en-US" sz="3506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506" dirty="0" err="1">
                <a:latin typeface="Arial" panose="020B0604020202020204" pitchFamily="34" charset="0"/>
                <a:cs typeface="Arial" panose="020B0604020202020204" pitchFamily="34" charset="0"/>
              </a:rPr>
              <a:t>desenvolve</a:t>
            </a:r>
            <a:r>
              <a:rPr lang="en-US" sz="3506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3506" dirty="0" err="1">
                <a:latin typeface="Arial" panose="020B0604020202020204" pitchFamily="34" charset="0"/>
                <a:cs typeface="Arial" panose="020B0604020202020204" pitchFamily="34" charset="0"/>
              </a:rPr>
              <a:t>iniciativa</a:t>
            </a:r>
            <a:r>
              <a:rPr lang="en-US" sz="350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6" b="1" dirty="0">
                <a:latin typeface="Arial" panose="020B0604020202020204" pitchFamily="34" charset="0"/>
                <a:cs typeface="Arial" panose="020B0604020202020204" pitchFamily="34" charset="0"/>
              </a:rPr>
              <a:t>Fora da Escola </a:t>
            </a:r>
            <a:r>
              <a:rPr lang="en-US" sz="3506" b="1" dirty="0" err="1">
                <a:latin typeface="Arial" panose="020B0604020202020204" pitchFamily="34" charset="0"/>
                <a:cs typeface="Arial" panose="020B0604020202020204" pitchFamily="34" charset="0"/>
              </a:rPr>
              <a:t>Não</a:t>
            </a:r>
            <a:r>
              <a:rPr lang="en-US" sz="3506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6" b="1" dirty="0" err="1"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3506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67863" y="1804736"/>
            <a:ext cx="3087715" cy="41367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1077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/>
        </p:nvSpPr>
        <p:spPr>
          <a:xfrm>
            <a:off x="776315" y="1923199"/>
            <a:ext cx="10487396" cy="430712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80745" tIns="40362" rIns="80745" bIns="40362" anchor="ctr" anchorCtr="0">
            <a:noAutofit/>
          </a:bodyPr>
          <a:lstStyle/>
          <a:p>
            <a:pPr algn="ctr"/>
            <a:endParaRPr sz="15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6328" y="2136899"/>
            <a:ext cx="2658979" cy="371895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32" name="Shape 2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1613" y="2136899"/>
            <a:ext cx="2823984" cy="371895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74479" y="2136899"/>
            <a:ext cx="2806273" cy="371895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Shape 229"/>
          <p:cNvSpPr txBox="1">
            <a:spLocks/>
          </p:cNvSpPr>
          <p:nvPr/>
        </p:nvSpPr>
        <p:spPr>
          <a:xfrm>
            <a:off x="205723" y="148041"/>
            <a:ext cx="11789357" cy="131025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ctr" defTabSz="8906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86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>
              <a:buSzPct val="25000"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PRIMEIRA ETAPA</a:t>
            </a:r>
          </a:p>
          <a:p>
            <a:pPr algn="l">
              <a:buSzPct val="25000"/>
            </a:pPr>
            <a:endParaRPr lang="en-US" sz="4000" dirty="0" smtClean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SzPct val="25000"/>
            </a:pP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Levantamento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dados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estatísticos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crianças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adolescentes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estão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fora da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escola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risco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 smtClean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exclusão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1623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492369" y="1781037"/>
            <a:ext cx="10899155" cy="42767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80745" tIns="40362" rIns="80745" bIns="40362" anchor="ctr" anchorCtr="0">
            <a:noAutofit/>
          </a:bodyPr>
          <a:lstStyle/>
          <a:p>
            <a:pPr algn="ctr"/>
            <a:endParaRPr sz="159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411982" y="112156"/>
            <a:ext cx="11552672" cy="1239253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buSzPct val="25000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SEGUNDA 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ETAPA</a:t>
            </a:r>
            <a:b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338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338" dirty="0">
                <a:solidFill>
                  <a:schemeClr val="dk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Criação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um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webdoc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onde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5.568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municípios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brasileiros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têm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possibilidade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acessar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dados da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sua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realidade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(IBGE, 2010)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0011" y="2411295"/>
            <a:ext cx="5163901" cy="339774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42" name="Shape 2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595" y="2411295"/>
            <a:ext cx="4931190" cy="3397747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8826648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351692" y="190919"/>
            <a:ext cx="11874500" cy="8181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MOBILIZAÇÃO EM MUNICÍPIOS</a:t>
            </a:r>
            <a:endParaRPr lang="en-US" sz="4000" i="0" u="none" strike="noStrike" cap="none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284" name="Shape 28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1098" y="1009065"/>
            <a:ext cx="8779429" cy="5067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198315" y="76816"/>
            <a:ext cx="11676185" cy="10508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buSzPct val="25000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TERCEIRA 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ETAPA</a:t>
            </a:r>
            <a:b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</a:b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/>
            </a:r>
            <a:b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</a:b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Criação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desenvolvimento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implementação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da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metodologia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social e da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ferramenta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tecnológica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472273" y="1678075"/>
            <a:ext cx="10741158" cy="4060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57200" indent="-457200">
              <a:buSzPct val="100000"/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Início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ciclo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virtuoso para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criação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metodologia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social e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desenvolvimento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ferramenta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tecnológica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ser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disponibilizada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gratuitamente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para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todos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municípios</a:t>
            </a:r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brasileiros</a:t>
            </a:r>
            <a:r>
              <a:rPr lang="en-US" sz="2400" dirty="0" smtClean="0">
                <a:solidFill>
                  <a:schemeClr val="tx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.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§"/>
            </a:pPr>
            <a:endParaRPr lang="en-US" sz="2400" dirty="0" smtClean="0">
              <a:solidFill>
                <a:schemeClr val="tx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indent="-457200">
              <a:buSzPct val="100000"/>
              <a:buFont typeface="Wingdings" panose="05000000000000000000" pitchFamily="2" charset="2"/>
              <a:buChar char="§"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UNICEF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Instituto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TIM, Undime e Congemas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uniram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-se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coletivamente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com 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intuito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contribuir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para que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todas as criança e adolescentes, em idade obrigatória,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contribuindo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assim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para 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garantia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direito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crianças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adolescentes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à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educação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>
              <a:buSzPct val="100000"/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82221" y="4503910"/>
            <a:ext cx="5991728" cy="18889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Princípios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norteadores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195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Articulação</a:t>
            </a:r>
            <a:r>
              <a:rPr lang="en-US" sz="219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195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intersetorial</a:t>
            </a:r>
            <a:r>
              <a:rPr lang="en-US" sz="2195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19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195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195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Engajamento</a:t>
            </a:r>
            <a:r>
              <a:rPr lang="en-US" sz="2195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195" dirty="0">
                <a:latin typeface="Arial" panose="020B0604020202020204" pitchFamily="34" charset="0"/>
                <a:cs typeface="Arial" panose="020B0604020202020204" pitchFamily="34" charset="0"/>
              </a:rPr>
              <a:t>da </a:t>
            </a:r>
            <a:r>
              <a:rPr lang="en-US" sz="2195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população</a:t>
            </a:r>
            <a:r>
              <a:rPr lang="en-US" sz="2195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19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195" dirty="0" err="1">
                <a:latin typeface="Arial" panose="020B0604020202020204" pitchFamily="34" charset="0"/>
                <a:cs typeface="Arial" panose="020B0604020202020204" pitchFamily="34" charset="0"/>
              </a:rPr>
              <a:t>Diálogo</a:t>
            </a:r>
            <a:r>
              <a:rPr lang="en-US" sz="2195" dirty="0">
                <a:latin typeface="Arial" panose="020B0604020202020204" pitchFamily="34" charset="0"/>
                <a:cs typeface="Arial" panose="020B0604020202020204" pitchFamily="34" charset="0"/>
              </a:rPr>
              <a:t> com as </a:t>
            </a:r>
            <a:r>
              <a:rPr lang="en-US" sz="2195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famílias</a:t>
            </a:r>
            <a:r>
              <a:rPr lang="en-US" sz="2195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195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195" dirty="0" err="1">
                <a:latin typeface="Arial" panose="020B0604020202020204" pitchFamily="34" charset="0"/>
                <a:cs typeface="Arial" panose="020B0604020202020204" pitchFamily="34" charset="0"/>
              </a:rPr>
              <a:t>Envolvimento</a:t>
            </a:r>
            <a:r>
              <a:rPr lang="en-US" sz="2195" dirty="0">
                <a:latin typeface="Arial" panose="020B0604020202020204" pitchFamily="34" charset="0"/>
                <a:cs typeface="Arial" panose="020B0604020202020204" pitchFamily="34" charset="0"/>
              </a:rPr>
              <a:t> das </a:t>
            </a:r>
            <a:r>
              <a:rPr lang="en-US" sz="2195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escolas</a:t>
            </a:r>
            <a:r>
              <a:rPr lang="en-US" sz="2195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875159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61740" y="211015"/>
            <a:ext cx="11367360" cy="9722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i="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OBJETIVOS DO ENCONTRO</a:t>
            </a:r>
            <a:endParaRPr lang="en-US" sz="4000" i="0" u="none" strike="noStrike" cap="none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102" name="Shape 102"/>
          <p:cNvSpPr txBox="1">
            <a:spLocks noGrp="1"/>
          </p:cNvSpPr>
          <p:nvPr>
            <p:ph idx="1"/>
          </p:nvPr>
        </p:nvSpPr>
        <p:spPr>
          <a:xfrm>
            <a:off x="284493" y="1782501"/>
            <a:ext cx="11367360" cy="443409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Noto Sans Symbols"/>
              <a:buChar char="✓"/>
            </a:pP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Apresentar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o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projeto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os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desafios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nacionais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do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município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no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processo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busca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ativa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endParaRPr sz="23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Noto Sans Symbols"/>
              <a:buChar char="✓"/>
            </a:pP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Identificar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engajar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mobilizar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parceiros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para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implementação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projeto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;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endParaRPr sz="23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Noto Sans Symbols"/>
              <a:buChar char="✓"/>
            </a:pP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Apresentar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discutir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as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características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dinâmicas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responsabilidades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trabalho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 Supervisor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Institucional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Técnico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Verificador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Agente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Campo; </a:t>
            </a: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endParaRPr sz="23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100000"/>
              <a:buFont typeface="Noto Sans Symbols"/>
              <a:buChar char="✓"/>
            </a:pP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Estimular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 </a:t>
            </a:r>
            <a:r>
              <a:rPr lang="en-US" sz="2300" b="0" i="0" u="none" strike="noStrike" cap="none" dirty="0" err="1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uso</a:t>
            </a:r>
            <a:r>
              <a:rPr lang="en-US" sz="2300" b="0" i="0" u="none" strike="noStrike" cap="none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qualificado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sistema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da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abordagem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 </a:t>
            </a:r>
            <a:r>
              <a:rPr lang="en-US" sz="23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programa</a:t>
            </a:r>
            <a:r>
              <a:rPr lang="en-US" sz="23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.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3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948797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239" y="3307555"/>
            <a:ext cx="7572531" cy="2934887"/>
          </a:xfrm>
          <a:prstGeom prst="rect">
            <a:avLst/>
          </a:prstGeom>
        </p:spPr>
      </p:pic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281353" y="221063"/>
            <a:ext cx="11113478" cy="97469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 algn="l">
              <a:buSzPct val="25000"/>
            </a:pP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 DA ESTRATÉGIA DE </a:t>
            </a:r>
            <a:b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BUSCA ATIVA ESCOLAR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idx="1"/>
          </p:nvPr>
        </p:nvSpPr>
        <p:spPr>
          <a:xfrm>
            <a:off x="6783428" y="1793034"/>
            <a:ext cx="3487087" cy="14388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948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Fornecer</a:t>
            </a:r>
            <a:r>
              <a:rPr lang="en-US" sz="1948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48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aos</a:t>
            </a:r>
            <a:r>
              <a:rPr lang="en-US" sz="1948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48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municípios</a:t>
            </a:r>
            <a:r>
              <a:rPr lang="en-US" sz="1948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48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subsídios</a:t>
            </a:r>
            <a:r>
              <a:rPr lang="en-US" sz="1948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as </a:t>
            </a:r>
            <a:r>
              <a:rPr lang="en-US" sz="1948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políticas</a:t>
            </a:r>
            <a:r>
              <a:rPr lang="en-US" sz="1948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(re)</a:t>
            </a:r>
            <a:r>
              <a:rPr lang="en-US" sz="1948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matrícula</a:t>
            </a:r>
            <a:r>
              <a:rPr lang="en-US" sz="1948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das </a:t>
            </a:r>
            <a:r>
              <a:rPr lang="en-US" sz="1948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crianças</a:t>
            </a:r>
            <a:r>
              <a:rPr lang="en-US" sz="1948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1948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adolescentes</a:t>
            </a:r>
            <a:r>
              <a:rPr lang="en-US" sz="1948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1948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estejam</a:t>
            </a:r>
            <a:r>
              <a:rPr lang="en-US" sz="1948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fora da </a:t>
            </a:r>
            <a:r>
              <a:rPr lang="en-US" sz="1948" dirty="0" err="1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escola</a:t>
            </a:r>
            <a:r>
              <a:rPr lang="en-US" sz="1948" dirty="0">
                <a:solidFill>
                  <a:srgbClr val="31436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60575" y="1990846"/>
            <a:ext cx="3502350" cy="15911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1948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Facilitar</a:t>
            </a:r>
            <a:r>
              <a:rPr lang="en-US" sz="1948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o </a:t>
            </a:r>
            <a:r>
              <a:rPr lang="en-US" sz="1948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mapeamento</a:t>
            </a:r>
            <a:r>
              <a:rPr lang="en-US" sz="1948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a </a:t>
            </a:r>
            <a:r>
              <a:rPr lang="en-US" sz="1948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identificação</a:t>
            </a:r>
            <a:r>
              <a:rPr lang="en-US" sz="1948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1948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crianças</a:t>
            </a:r>
            <a:r>
              <a:rPr lang="en-US" sz="1948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1948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adolescentes</a:t>
            </a:r>
            <a:r>
              <a:rPr lang="en-US" sz="1948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948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que</a:t>
            </a:r>
            <a:r>
              <a:rPr lang="en-US" sz="1948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948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estão</a:t>
            </a:r>
            <a:r>
              <a:rPr lang="en-US" sz="1948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948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fora</a:t>
            </a:r>
            <a:r>
              <a:rPr lang="en-US" sz="1948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da </a:t>
            </a:r>
            <a:r>
              <a:rPr lang="en-US" sz="1948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escola</a:t>
            </a:r>
            <a:endParaRPr lang="en-US" sz="1948" dirty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algn="ctr"/>
            <a:endParaRPr lang="en-US" sz="194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3175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72" y="600286"/>
            <a:ext cx="9508628" cy="53321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48482" y="5743015"/>
            <a:ext cx="2736581" cy="697100"/>
          </a:xfrm>
          <a:prstGeom prst="rect">
            <a:avLst/>
          </a:prstGeom>
          <a:noFill/>
        </p:spPr>
        <p:txBody>
          <a:bodyPr wrap="square" lIns="80759" tIns="40379" rIns="80759" bIns="40379">
            <a:spAutoFit/>
          </a:bodyPr>
          <a:lstStyle/>
          <a:p>
            <a:pPr algn="ctr"/>
            <a:r>
              <a:rPr lang="x-none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Criança fora da escola</a:t>
            </a:r>
          </a:p>
        </p:txBody>
      </p:sp>
      <p:sp>
        <p:nvSpPr>
          <p:cNvPr id="5" name="Rectangle 4"/>
          <p:cNvSpPr/>
          <p:nvPr/>
        </p:nvSpPr>
        <p:spPr>
          <a:xfrm>
            <a:off x="9158909" y="2569248"/>
            <a:ext cx="2736581" cy="697100"/>
          </a:xfrm>
          <a:prstGeom prst="rect">
            <a:avLst/>
          </a:prstGeom>
          <a:noFill/>
        </p:spPr>
        <p:txBody>
          <a:bodyPr wrap="square" lIns="80759" tIns="40379" rIns="80759" bIns="40379">
            <a:spAutoFit/>
          </a:bodyPr>
          <a:lstStyle/>
          <a:p>
            <a:pPr algn="ctr"/>
            <a:r>
              <a:rPr lang="x-none" sz="20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Criança dentro da escola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390632" y="2927880"/>
            <a:ext cx="2954185" cy="270553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82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9846" y="1771692"/>
            <a:ext cx="8120777" cy="1341900"/>
          </a:xfrm>
        </p:spPr>
        <p:txBody>
          <a:bodyPr>
            <a:noAutofit/>
          </a:bodyPr>
          <a:lstStyle/>
          <a:p>
            <a:r>
              <a:rPr lang="en-US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MOMENTO </a:t>
            </a:r>
            <a:r>
              <a:rPr lang="en-US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5</a:t>
            </a:r>
          </a:p>
          <a:p>
            <a:endParaRPr lang="en-US" sz="40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r>
              <a:rPr lang="pt-BR" sz="4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COMO NOSSO MUNICÍPIO FARÁ A BUSCA ATIVA ESCOLAR?</a:t>
            </a:r>
            <a:endParaRPr lang="pt-B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57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title"/>
          </p:nvPr>
        </p:nvSpPr>
        <p:spPr>
          <a:xfrm>
            <a:off x="311499" y="211016"/>
            <a:ext cx="11367360" cy="7459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BUSCA ATIVA: FORA DA ESCOLA NÃO PODE!</a:t>
            </a:r>
            <a:endParaRPr lang="en-US" sz="4000" u="none" strike="noStrike" cap="none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pic>
        <p:nvPicPr>
          <p:cNvPr id="323" name="Shape 3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2741" y="1142558"/>
            <a:ext cx="9035206" cy="5210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374150" y="371789"/>
            <a:ext cx="11874500" cy="7098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OBJETIVOS DA </a:t>
            </a:r>
            <a:r>
              <a:rPr lang="en-US" sz="4000" i="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BUSCA ATIVA ESCOLAR</a:t>
            </a:r>
            <a:endParaRPr lang="en-US" sz="4000" i="0" u="none" strike="noStrike" cap="none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29" name="Shape 329"/>
          <p:cNvSpPr txBox="1">
            <a:spLocks noGrp="1"/>
          </p:cNvSpPr>
          <p:nvPr>
            <p:ph idx="1"/>
          </p:nvPr>
        </p:nvSpPr>
        <p:spPr>
          <a:xfrm>
            <a:off x="374150" y="1980734"/>
            <a:ext cx="11367360" cy="4203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100000"/>
              <a:buFont typeface="Trebuchet MS"/>
              <a:buChar char="●"/>
            </a:pPr>
            <a:r>
              <a:rPr lang="en-US" sz="2400" b="0" i="0" u="none" strike="noStrike" cap="none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Criar</a:t>
            </a:r>
            <a:r>
              <a:rPr lang="en-US" sz="24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uma</a:t>
            </a:r>
            <a:r>
              <a:rPr lang="en-US" sz="24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forma para que </a:t>
            </a:r>
            <a:r>
              <a:rPr lang="en-US" sz="2400" b="0" i="0" u="none" strike="noStrike" cap="none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cada</a:t>
            </a:r>
            <a:r>
              <a:rPr lang="en-US" sz="24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caso</a:t>
            </a:r>
            <a:r>
              <a:rPr lang="en-US" sz="24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400" b="0" i="0" u="none" strike="noStrike" cap="none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criança</a:t>
            </a:r>
            <a:r>
              <a:rPr lang="en-US" sz="24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ou</a:t>
            </a:r>
            <a:r>
              <a:rPr lang="en-US" sz="24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adolescente</a:t>
            </a:r>
            <a:r>
              <a:rPr lang="en-US" sz="24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fora da </a:t>
            </a:r>
            <a:r>
              <a:rPr lang="en-US" sz="2400" b="0" i="0" u="none" strike="noStrike" cap="none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escola</a:t>
            </a:r>
            <a:r>
              <a:rPr lang="en-US" sz="24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seja</a:t>
            </a:r>
            <a:r>
              <a:rPr lang="en-US" sz="24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1" u="none" strike="noStrike" cap="none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reportado</a:t>
            </a:r>
            <a:r>
              <a:rPr lang="en-US" sz="2400" b="0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receba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o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encaminhamento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adequado</a:t>
            </a:r>
            <a:r>
              <a:rPr lang="en-US" sz="2400" b="0" i="1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2400" b="0" i="0" u="none" strike="noStrike" cap="none" dirty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100000"/>
              <a:buFont typeface="Trebuchet MS"/>
              <a:buChar char="●"/>
            </a:pP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Facilitar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a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comunicação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entre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diversos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agentes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setores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públicos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locais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para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estabelecer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uma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ação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intersetorial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efetiva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no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combate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da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exclusão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escolar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;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2400" b="0" i="0" u="none" strike="noStrike" cap="none" dirty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100000"/>
              <a:buFont typeface="Trebuchet MS"/>
              <a:buChar char="●"/>
            </a:pP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Produzir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informações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diagnósticas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consistentes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que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contribuirão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para o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planejamento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e/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ou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ajustes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das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políticas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públicas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voltadas</a:t>
            </a:r>
            <a:r>
              <a:rPr lang="en-US" sz="2400" b="0" i="1" u="none" strike="noStrike" cap="none" dirty="0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à </a:t>
            </a:r>
            <a:r>
              <a:rPr lang="en-US" sz="2400" b="0" i="1" u="none" strike="noStrike" cap="none" dirty="0" err="1">
                <a:solidFill>
                  <a:srgbClr val="558ED5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educação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,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bem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como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nas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tomadas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de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decisões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inerentes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ao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poder</a:t>
            </a:r>
            <a:r>
              <a:rPr lang="en-US" sz="2400" b="0" i="0" u="none" strike="noStrike" cap="none" dirty="0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400" b="0" i="0" u="none" strike="noStrike" cap="none" dirty="0" err="1">
                <a:solidFill>
                  <a:srgbClr val="31436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público</a:t>
            </a:r>
            <a:endParaRPr lang="en-US" sz="2400" b="0" i="0" u="none" strike="noStrike" cap="none" dirty="0">
              <a:solidFill>
                <a:srgbClr val="31436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63405" y="2162794"/>
            <a:ext cx="7834761" cy="1582530"/>
          </a:xfrm>
        </p:spPr>
        <p:txBody>
          <a:bodyPr>
            <a:no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 AS CRIANÇAS E ADOLESCENTES DO NOSSO MUNICÍPIO QUE ESTÃO FOR A DA ESCOLA</a:t>
            </a:r>
            <a:r>
              <a:rPr lang="en-US" sz="4000" b="1" dirty="0" smtClean="0">
                <a:solidFill>
                  <a:schemeClr val="lt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?</a:t>
            </a:r>
            <a:endParaRPr lang="en-US" sz="4000" b="1" dirty="0">
              <a:solidFill>
                <a:srgbClr val="FFFFFF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5314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Trebuchet MS"/>
              <a:buNone/>
            </a:pPr>
            <a:r>
              <a:rPr lang="en-US" sz="1800" b="0" i="0" u="none" strike="noStrike" cap="none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Situação</a:t>
            </a:r>
            <a:r>
              <a:rPr lang="en-US" sz="1800" b="0" i="0" u="none" strike="noStrike" cap="none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800" b="0" i="0" u="none" strike="noStrike" cap="none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em</a:t>
            </a:r>
            <a:r>
              <a:rPr lang="en-US" sz="1800" b="0" i="0" u="none" strike="noStrike" cap="none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800" b="0" i="0" u="none" strike="noStrike" cap="none" dirty="0" smtClean="0">
                <a:solidFill>
                  <a:srgbClr val="0070C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(</a:t>
            </a:r>
            <a:r>
              <a:rPr lang="en-US" sz="1800" b="0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</a:t>
            </a:r>
            <a:r>
              <a:rPr lang="en-US" sz="1800" b="0" i="0" u="none" strike="noStrike" cap="none" dirty="0" err="1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screva</a:t>
            </a:r>
            <a:r>
              <a:rPr lang="en-US" sz="1800" b="0" i="0" u="none" strike="noStrike" cap="none" dirty="0" smtClean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nome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do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seu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município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e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insira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o print com as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informações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que </a:t>
            </a:r>
            <a:r>
              <a:rPr lang="en-US" sz="1800" b="0" i="0" u="none" strike="noStrike" cap="none" dirty="0" err="1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constam</a:t>
            </a:r>
            <a:r>
              <a:rPr lang="en-US" sz="1800" b="0" i="0" u="none" strike="noStrike" cap="none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no site </a:t>
            </a:r>
            <a:r>
              <a:rPr lang="en-US" sz="180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(http://www.foradaescolanaopode.org.br/)</a:t>
            </a:r>
            <a:r>
              <a:rPr lang="en-US" sz="1800" b="0" i="0" u="none" strike="noStrike" cap="none" dirty="0">
                <a:solidFill>
                  <a:srgbClr val="0070C0"/>
                </a:solidFill>
                <a:effectLst/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)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493" y="1296365"/>
            <a:ext cx="7227477" cy="4883908"/>
          </a:xfrm>
          <a:prstGeom prst="rect">
            <a:avLst/>
          </a:prstGeom>
          <a:noFill/>
          <a:ln>
            <a:solidFill>
              <a:schemeClr val="tx1">
                <a:alpha val="81000"/>
              </a:schemeClr>
            </a:solidFill>
          </a:ln>
        </p:spPr>
      </p:pic>
      <p:sp>
        <p:nvSpPr>
          <p:cNvPr id="6" name="Shape 186"/>
          <p:cNvSpPr txBox="1">
            <a:spLocks/>
          </p:cNvSpPr>
          <p:nvPr/>
        </p:nvSpPr>
        <p:spPr>
          <a:xfrm>
            <a:off x="8032268" y="1296365"/>
            <a:ext cx="3619585" cy="48839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  <a:defRPr sz="18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✓"/>
              <a:tabLst/>
              <a:defRPr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04 a 17 na escola      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tabLst/>
              <a:defRPr/>
            </a:pPr>
            <a:r>
              <a:rPr lang="pt-BR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146.895 (95.1%)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✓"/>
              <a:tabLst/>
              <a:defRPr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04 a 17 fora da escola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Trebuchet MS"/>
              </a:rPr>
              <a:t>    7.639 (4.9%)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739798696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51527" y="321548"/>
            <a:ext cx="11874500" cy="7940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ct val="100000"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COMO ENCONTRAMOS MARIA?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type="body" idx="4294967295"/>
          </p:nvPr>
        </p:nvSpPr>
        <p:spPr>
          <a:xfrm>
            <a:off x="351527" y="1271754"/>
            <a:ext cx="11171446" cy="4599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45720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pt-BR" sz="40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Maria, 12 anos, sofre violência doméstica. </a:t>
            </a:r>
            <a:endParaRPr lang="pt-BR" sz="4000" dirty="0" smtClean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indent="-45720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pt-BR" sz="40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Está </a:t>
            </a:r>
            <a:r>
              <a:rPr lang="pt-BR" sz="40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fora da escola! </a:t>
            </a:r>
            <a:endParaRPr lang="pt-BR" sz="4000" dirty="0" smtClean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indent="-45720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pt-BR" sz="4000" dirty="0" smtClean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457200" indent="-45720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pt-BR" sz="40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Sua </a:t>
            </a:r>
            <a:r>
              <a:rPr lang="pt-BR" sz="40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mãe </a:t>
            </a:r>
            <a:r>
              <a:rPr lang="pt-BR" sz="40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também é </a:t>
            </a:r>
            <a:r>
              <a:rPr lang="pt-BR" sz="40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vítima de violência de seu atual companheiro e, com medo da reação dele, escolheu não </a:t>
            </a:r>
            <a:r>
              <a:rPr lang="pt-BR" sz="40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matricular </a:t>
            </a:r>
            <a:r>
              <a:rPr lang="pt-BR" sz="40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Maria no segundo ano do ensino fundamental. Maria hoje ajuda a mãe no </a:t>
            </a:r>
            <a:r>
              <a:rPr lang="pt-BR" sz="40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trabalho </a:t>
            </a:r>
            <a:r>
              <a:rPr lang="pt-BR" sz="40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doméstico.</a:t>
            </a:r>
            <a:endParaRPr sz="40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40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874499" cy="719321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PRINCIPAIS 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CAUSAS DE EXCLUSÃO ESCOLAR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18296" y="719320"/>
            <a:ext cx="7830241" cy="6644005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445313" indent="-445313"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Adolescente em conflito com a 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lei.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5313" indent="-445313"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Criança ou adolescente com deficiência(s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5313" indent="-445313"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Criança ou adolescente com doença(s) que impeça(m) ou dificulte(m) a frequência à 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escola.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5313" indent="-445313"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Criança ou adolescente em 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abrigo.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5313" indent="-445313"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Criança ou adolescente em situação de 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rua.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5313" indent="-445313"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Criança ou adolescente vítima de abuso / violência 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sexual.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5313" indent="-445313"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Evasão porque sente a escola 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desinteressante.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5313" indent="-445313">
              <a:buFont typeface="+mj-lt"/>
              <a:buAutoNum type="arabicPeriod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Falta de documentação da criança ou </a:t>
            </a: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adolescente.</a:t>
            </a:r>
          </a:p>
          <a:p>
            <a:pPr marL="0" indent="0">
              <a:buNone/>
            </a:pPr>
            <a:r>
              <a:rPr lang="pt-B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9.    Falta de infraestrutura </a:t>
            </a:r>
            <a:r>
              <a:rPr lang="pt-BR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escolar.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  Falta de transporte </a:t>
            </a:r>
            <a:r>
              <a:rPr lang="pt-BR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escolar.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  Gravidez na </a:t>
            </a:r>
            <a:r>
              <a:rPr lang="pt-BR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adolescência.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12.  Preconceito ou discriminação </a:t>
            </a:r>
            <a:r>
              <a:rPr lang="pt-BR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racial.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  Trabalho </a:t>
            </a:r>
            <a:r>
              <a:rPr lang="pt-BR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infantil.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  Uso, abuso ou dependência de substâncias   </a:t>
            </a:r>
            <a:r>
              <a:rPr lang="pt-BR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psicoativas.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15.  Violência </a:t>
            </a:r>
            <a:r>
              <a:rPr lang="pt-BR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familiar.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16.  Violência na </a:t>
            </a:r>
            <a:r>
              <a:rPr lang="pt-BR" sz="200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escola.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45313" indent="-445313">
              <a:buFont typeface="+mj-lt"/>
              <a:buAutoNum type="arabicPeriod"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47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031" y="80386"/>
            <a:ext cx="11367360" cy="637659"/>
          </a:xfrm>
        </p:spPr>
        <p:txBody>
          <a:bodyPr>
            <a:noAutofit/>
          </a:bodyPr>
          <a:lstStyle/>
          <a:p>
            <a:pPr algn="l"/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ORGANOGRAMA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685" y="637659"/>
            <a:ext cx="7576728" cy="565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2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284493" y="190920"/>
            <a:ext cx="11367360" cy="7407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PROGRAMAÇÃO DO ENCONTRO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Trebuchet MS"/>
              <a:buNone/>
            </a:pPr>
            <a:r>
              <a:rPr lang="en-US" sz="2300" b="0" i="0" u="none" strike="noStrike" cap="none" dirty="0">
                <a:solidFill>
                  <a:srgbClr val="FF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PERSONALIZE DE ACORDO COM O SEU PLANEJAMENTO</a:t>
            </a:r>
          </a:p>
        </p:txBody>
      </p:sp>
    </p:spTree>
    <p:extLst>
      <p:ext uri="{BB962C8B-B14F-4D97-AF65-F5344CB8AC3E}">
        <p14:creationId xmlns:p14="http://schemas.microsoft.com/office/powerpoint/2010/main" val="21891708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Shape 4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8325" y="770021"/>
            <a:ext cx="5292221" cy="6935422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413" name="Shape 413"/>
          <p:cNvSpPr txBox="1">
            <a:spLocks noGrp="1"/>
          </p:cNvSpPr>
          <p:nvPr>
            <p:ph type="title"/>
          </p:nvPr>
        </p:nvSpPr>
        <p:spPr>
          <a:xfrm>
            <a:off x="260755" y="172012"/>
            <a:ext cx="11367360" cy="598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8ED5"/>
              </a:buClr>
              <a:buSzPct val="25000"/>
              <a:buFont typeface="Trebuchet MS"/>
              <a:buNone/>
            </a:pPr>
            <a:r>
              <a:rPr lang="en-US" sz="4000" b="1" i="0" u="none" strike="noStrike" cap="none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FLUXO DE ATUAÇÃO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8980" y="1971506"/>
            <a:ext cx="8187942" cy="3182730"/>
          </a:xfrm>
        </p:spPr>
        <p:txBody>
          <a:bodyPr>
            <a:noAutofit/>
          </a:bodyPr>
          <a:lstStyle/>
          <a:p>
            <a:pPr lvl="0"/>
            <a:r>
              <a:rPr lang="en-US" sz="2000" b="1" dirty="0" smtClean="0">
                <a:solidFill>
                  <a:schemeClr val="lt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MOMENTO 6</a:t>
            </a:r>
          </a:p>
          <a:p>
            <a:pPr lvl="0"/>
            <a:endParaRPr lang="en-US" sz="4000" b="1" dirty="0">
              <a:solidFill>
                <a:schemeClr val="lt1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lvl="0"/>
            <a:r>
              <a:rPr lang="en-US" sz="4000" b="1" dirty="0" smtClean="0">
                <a:solidFill>
                  <a:schemeClr val="lt1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 QUE PRECISAMOS DECIDIR?</a:t>
            </a:r>
            <a:endParaRPr lang="en-US" sz="4000" b="1" dirty="0">
              <a:solidFill>
                <a:srgbClr val="FFFFFF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1953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/>
          <a:stretch>
            <a:fillRect/>
          </a:stretch>
        </p:blipFill>
        <p:spPr>
          <a:xfrm>
            <a:off x="4475746" y="1"/>
            <a:ext cx="7398753" cy="6460958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449344" y="1462145"/>
            <a:ext cx="36534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Quais outras secretarias e institui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ções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existentes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nosso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município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podem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atuar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usca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Ativa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Escolar?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97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190919" y="190920"/>
            <a:ext cx="11874500" cy="7940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ct val="100000"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SUPERVISORES INSTITUCIONAIS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type="body" idx="4294967295"/>
          </p:nvPr>
        </p:nvSpPr>
        <p:spPr>
          <a:xfrm>
            <a:off x="267306" y="1837239"/>
            <a:ext cx="11171446" cy="4599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4000" b="0" i="0" u="none" strike="noStrike" cap="none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Papel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4000" b="0" i="1" u="none" strike="noStrike" cap="none" dirty="0" smtClean="0">
                <a:solidFill>
                  <a:srgbClr val="FF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(</a:t>
            </a:r>
            <a:r>
              <a:rPr lang="pt-BR" sz="2800" b="0" i="1" u="none" strike="noStrike" cap="none" dirty="0" smtClean="0">
                <a:solidFill>
                  <a:srgbClr val="FF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preencha com informações dos guias e manuais)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Wingdings" panose="05000000000000000000" pitchFamily="2" charset="2"/>
              <a:buChar char="§"/>
            </a:pPr>
            <a:endParaRPr lang="pt-BR" sz="4000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28021404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267306" y="251210"/>
            <a:ext cx="11874500" cy="7940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ct val="100000"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SUPERVISORES INSTITUCIONAIS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type="body" idx="4294967295"/>
          </p:nvPr>
        </p:nvSpPr>
        <p:spPr>
          <a:xfrm>
            <a:off x="267306" y="1837239"/>
            <a:ext cx="11171446" cy="4599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4000" b="0" i="0" u="none" strike="noStrike" cap="none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Missão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4000" b="0" i="1" u="none" strike="noStrike" cap="none" dirty="0" smtClean="0">
                <a:solidFill>
                  <a:srgbClr val="FF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(</a:t>
            </a:r>
            <a:r>
              <a:rPr lang="pt-BR" sz="2800" b="0" i="1" u="none" strike="noStrike" cap="none" dirty="0" smtClean="0">
                <a:solidFill>
                  <a:srgbClr val="FF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preencha com informações dos guias e manuais)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Wingdings" panose="05000000000000000000" pitchFamily="2" charset="2"/>
              <a:buChar char="§"/>
            </a:pPr>
            <a:endParaRPr lang="pt-BR" sz="4000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94808417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180870" y="190920"/>
            <a:ext cx="11874500" cy="7940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ct val="100000"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SUPERVISORES INSTITUCIONAIS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type="body" idx="4294967295"/>
          </p:nvPr>
        </p:nvSpPr>
        <p:spPr>
          <a:xfrm>
            <a:off x="267306" y="1837239"/>
            <a:ext cx="11171446" cy="4599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4000" b="0" i="0" u="none" strike="noStrike" cap="none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Perfil desejado 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4000" b="0" i="1" u="none" strike="noStrike" cap="none" dirty="0" smtClean="0">
                <a:solidFill>
                  <a:srgbClr val="FF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(</a:t>
            </a:r>
            <a:r>
              <a:rPr lang="pt-BR" sz="2800" b="0" i="1" u="none" strike="noStrike" cap="none" dirty="0" smtClean="0">
                <a:solidFill>
                  <a:srgbClr val="FF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preencha com informações dos guias e manuais)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Wingdings" panose="05000000000000000000" pitchFamily="2" charset="2"/>
              <a:buChar char="§"/>
            </a:pPr>
            <a:endParaRPr lang="pt-BR" sz="4000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57978198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267306" y="251209"/>
            <a:ext cx="11874500" cy="7940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ct val="100000"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SUPERVISORES INSTITUCIONAIS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type="body" idx="4294967295"/>
          </p:nvPr>
        </p:nvSpPr>
        <p:spPr>
          <a:xfrm>
            <a:off x="267306" y="1837239"/>
            <a:ext cx="11171446" cy="45996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r>
              <a:rPr lang="pt-BR" sz="4000" b="0" i="0" u="none" strike="noStrike" cap="none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Quem na sua secretaria/ órgão poderá ocupar tal função na Busca Ativa Escolar em nosso município?</a:t>
            </a:r>
            <a:endParaRPr sz="40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144046923"/>
      </p:ext>
    </p:extLst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51527" y="271306"/>
            <a:ext cx="11874500" cy="7940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ct val="100000"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GRUPO DE CAMPO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type="body" idx="4294967295"/>
          </p:nvPr>
        </p:nvSpPr>
        <p:spPr>
          <a:xfrm>
            <a:off x="351527" y="1199565"/>
            <a:ext cx="11171446" cy="55140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25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TÉCNICOS VERIFICADORES E AGENTES COMUNITÁRIOS</a:t>
            </a:r>
          </a:p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pt-BR" sz="25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2500" b="0" i="0" u="none" strike="noStrike" cap="none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Papel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pt-BR" sz="2500" b="0" i="0" u="none" strike="noStrike" cap="none" dirty="0" smtClean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25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pt-BR" sz="2500" b="0" i="0" u="none" strike="noStrike" cap="none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Função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pt-BR" sz="2500" b="0" i="0" u="none" strike="noStrike" cap="none" dirty="0" smtClean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2500" b="0" i="0" u="none" strike="noStrike" cap="none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Perfil desejado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pt-BR" sz="2500" b="0" i="0" u="none" strike="noStrike" cap="none" dirty="0" smtClean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25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pt-BR" sz="2500" b="0" i="0" u="none" strike="noStrike" cap="none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Quem na sua secretaria/ órgão poderá ocupar tal função na Busca Ativa Escolar em nosso município?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pt-BR" sz="2500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pt-BR" sz="2500" i="1" dirty="0">
                <a:solidFill>
                  <a:srgbClr val="FF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(preencha com informações dos guias e manuais)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sz="25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6722955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51527" y="180872"/>
            <a:ext cx="11874500" cy="7940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ct val="100000"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COMITÊ GESTOR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type="body" idx="4294967295"/>
          </p:nvPr>
        </p:nvSpPr>
        <p:spPr>
          <a:xfrm>
            <a:off x="351527" y="1199565"/>
            <a:ext cx="11171446" cy="55140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2500" b="0" i="0" u="none" strike="noStrike" cap="none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Papel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pt-BR" sz="2500" b="0" i="0" u="none" strike="noStrike" cap="none" dirty="0" smtClean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r>
              <a:rPr lang="pt-BR" sz="25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pt-BR" sz="2500" b="0" i="0" u="none" strike="noStrike" cap="none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Função 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lang="pt-BR" sz="2500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None/>
            </a:pPr>
            <a:r>
              <a:rPr lang="pt-BR" sz="2500" i="1" dirty="0">
                <a:solidFill>
                  <a:srgbClr val="FF000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(preencha com informações dos guias e manuais)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</a:pPr>
            <a:endParaRPr sz="25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27485070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5183" y="2044609"/>
            <a:ext cx="7834761" cy="158253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MOMENTO 7 </a:t>
            </a:r>
          </a:p>
          <a:p>
            <a:endParaRPr lang="en-US" sz="4000" b="1" dirty="0">
              <a:solidFill>
                <a:srgbClr val="FFFFFF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r>
              <a:rPr lang="en-US" sz="4000" b="1" dirty="0" smtClean="0">
                <a:solidFill>
                  <a:srgbClr val="FFFFFF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PRÓXIMOS PASSOS</a:t>
            </a:r>
            <a:endParaRPr lang="en-US" sz="4000" b="1" dirty="0">
              <a:solidFill>
                <a:srgbClr val="FFFFFF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9393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/>
        </p:nvSpPr>
        <p:spPr>
          <a:xfrm>
            <a:off x="195321" y="2255024"/>
            <a:ext cx="7695109" cy="21852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2000" b="1" i="0" u="none" strike="noStrike" cap="none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MOMENTO 1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endParaRPr lang="en-US" sz="4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4000" b="1" i="0" u="none" strike="noStrike" cap="none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POR </a:t>
            </a:r>
            <a:r>
              <a:rPr lang="en-US" sz="40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QUE ESTAMOS AQUI?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4000" b="1" i="0" u="none" strike="noStrike" cap="none" dirty="0">
              <a:solidFill>
                <a:srgbClr val="3143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331838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51527" y="221065"/>
            <a:ext cx="11874500" cy="7940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ct val="100000"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PRÓXIMOS PASSOS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384" name="Shape 384"/>
          <p:cNvSpPr txBox="1">
            <a:spLocks noGrp="1"/>
          </p:cNvSpPr>
          <p:nvPr>
            <p:ph type="body" idx="4294967295"/>
          </p:nvPr>
        </p:nvSpPr>
        <p:spPr>
          <a:xfrm>
            <a:off x="351527" y="1330194"/>
            <a:ext cx="11171446" cy="55140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24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Resuma os </a:t>
            </a:r>
            <a:r>
              <a:rPr lang="pt-BR" sz="24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encaminhamentos necessários para a </a:t>
            </a:r>
            <a:r>
              <a:rPr lang="pt-BR" sz="24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continuidade da Implementação.</a:t>
            </a:r>
            <a:endParaRPr lang="pt-BR" sz="2400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24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Proponha </a:t>
            </a:r>
            <a:r>
              <a:rPr lang="pt-BR" sz="24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 preenchimento em conjunto com os </a:t>
            </a:r>
            <a:r>
              <a:rPr lang="pt-BR" sz="24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secretários para </a:t>
            </a:r>
            <a:r>
              <a:rPr lang="pt-BR" sz="24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que haja comprometimento com as </a:t>
            </a:r>
            <a:r>
              <a:rPr lang="pt-BR" sz="24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entregas nos </a:t>
            </a:r>
            <a:r>
              <a:rPr lang="pt-BR" sz="24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prazos </a:t>
            </a:r>
            <a:r>
              <a:rPr lang="pt-BR" sz="24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especificados.</a:t>
            </a:r>
            <a:endParaRPr lang="pt-BR" sz="2400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24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Definição </a:t>
            </a:r>
            <a:r>
              <a:rPr lang="pt-BR" sz="24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do supervisor </a:t>
            </a:r>
            <a:r>
              <a:rPr lang="pt-BR" sz="24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institucional.</a:t>
            </a:r>
            <a:endParaRPr lang="pt-BR" sz="2400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24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Quais </a:t>
            </a:r>
            <a:r>
              <a:rPr lang="pt-BR" sz="24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secretarias/organizações podem atuar </a:t>
            </a:r>
            <a:r>
              <a:rPr lang="pt-BR" sz="24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 agentes </a:t>
            </a:r>
            <a:r>
              <a:rPr lang="pt-BR" sz="24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comunitários</a:t>
            </a:r>
            <a:r>
              <a:rPr lang="pt-BR" sz="24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?</a:t>
            </a:r>
            <a:endParaRPr lang="pt-BR" sz="2400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24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Quais </a:t>
            </a:r>
            <a:r>
              <a:rPr lang="pt-BR" sz="24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secretarias podem atuar com técnicos verificadores</a:t>
            </a:r>
            <a:r>
              <a:rPr lang="pt-BR" sz="24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?</a:t>
            </a:r>
            <a:endParaRPr lang="pt-BR" sz="2400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24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Alinhamento </a:t>
            </a:r>
            <a:r>
              <a:rPr lang="pt-BR" sz="24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com o profissional indicado.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24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Entrega </a:t>
            </a:r>
            <a:r>
              <a:rPr lang="pt-BR" sz="24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dos dados do supervisor institucional para </a:t>
            </a:r>
            <a:r>
              <a:rPr lang="pt-BR" sz="24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cadastro no </a:t>
            </a:r>
            <a:r>
              <a:rPr lang="pt-BR" sz="24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sistema.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lang="pt-BR" sz="24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Período </a:t>
            </a:r>
            <a:r>
              <a:rPr lang="pt-BR" sz="2400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de formação dos </a:t>
            </a:r>
            <a:r>
              <a:rPr lang="pt-BR" sz="24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supervisores.</a:t>
            </a:r>
            <a:endParaRPr sz="24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15208670"/>
      </p:ext>
    </p:extLst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9271" y="2046849"/>
            <a:ext cx="7834761" cy="1582530"/>
          </a:xfrm>
        </p:spPr>
        <p:txBody>
          <a:bodyPr>
            <a:noAutofit/>
          </a:bodyPr>
          <a:lstStyle/>
          <a:p>
            <a:r>
              <a:rPr lang="en-US" sz="2000" b="1" dirty="0" smtClean="0">
                <a:solidFill>
                  <a:srgbClr val="FFFFFF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MOMENTO 8</a:t>
            </a:r>
          </a:p>
          <a:p>
            <a:endParaRPr lang="en-US" sz="4000" b="1" dirty="0">
              <a:solidFill>
                <a:srgbClr val="FFFFFF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r>
              <a:rPr lang="en-US" sz="4000" b="1" dirty="0" smtClean="0">
                <a:solidFill>
                  <a:srgbClr val="FFFFFF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PARA FINALIZAR</a:t>
            </a:r>
            <a:endParaRPr lang="en-US" sz="4000" b="1" dirty="0">
              <a:solidFill>
                <a:srgbClr val="FFFFFF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323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552660" y="263685"/>
            <a:ext cx="11874500" cy="7940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buClr>
                <a:srgbClr val="002060"/>
              </a:buClr>
              <a:buSzPct val="100000"/>
            </a:pP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ESCUTA E AVALIAÇÃO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grpSp>
        <p:nvGrpSpPr>
          <p:cNvPr id="4" name="Shape 123"/>
          <p:cNvGrpSpPr/>
          <p:nvPr/>
        </p:nvGrpSpPr>
        <p:grpSpPr>
          <a:xfrm>
            <a:off x="3447044" y="1419726"/>
            <a:ext cx="4980411" cy="4322840"/>
            <a:chOff x="9999510" y="10540403"/>
            <a:chExt cx="1546697" cy="1547099"/>
          </a:xfrm>
        </p:grpSpPr>
        <p:sp>
          <p:nvSpPr>
            <p:cNvPr id="5" name="Shape 124"/>
            <p:cNvSpPr/>
            <p:nvPr/>
          </p:nvSpPr>
          <p:spPr>
            <a:xfrm>
              <a:off x="9999510" y="10540403"/>
              <a:ext cx="1546697" cy="154709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00" tIns="45700" rIns="914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Shape 125"/>
            <p:cNvSpPr/>
            <p:nvPr/>
          </p:nvSpPr>
          <p:spPr>
            <a:xfrm>
              <a:off x="10263507" y="10812041"/>
              <a:ext cx="1018700" cy="10038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647" y="48605"/>
                  </a:moveTo>
                  <a:lnTo>
                    <a:pt x="105647" y="48605"/>
                  </a:lnTo>
                  <a:cubicBezTo>
                    <a:pt x="104252" y="50016"/>
                    <a:pt x="104252" y="58487"/>
                    <a:pt x="114219" y="64134"/>
                  </a:cubicBezTo>
                  <a:cubicBezTo>
                    <a:pt x="114219" y="64134"/>
                    <a:pt x="100066" y="66957"/>
                    <a:pt x="90299" y="54252"/>
                  </a:cubicBezTo>
                  <a:cubicBezTo>
                    <a:pt x="87308" y="54252"/>
                    <a:pt x="84518" y="55663"/>
                    <a:pt x="81727" y="55663"/>
                  </a:cubicBezTo>
                  <a:cubicBezTo>
                    <a:pt x="60598" y="55663"/>
                    <a:pt x="47840" y="42756"/>
                    <a:pt x="47840" y="27226"/>
                  </a:cubicBezTo>
                  <a:cubicBezTo>
                    <a:pt x="47840" y="12907"/>
                    <a:pt x="60598" y="0"/>
                    <a:pt x="81727" y="0"/>
                  </a:cubicBezTo>
                  <a:cubicBezTo>
                    <a:pt x="102857" y="0"/>
                    <a:pt x="119800" y="12907"/>
                    <a:pt x="119800" y="27226"/>
                  </a:cubicBezTo>
                  <a:cubicBezTo>
                    <a:pt x="119800" y="35697"/>
                    <a:pt x="114219" y="44168"/>
                    <a:pt x="105647" y="48605"/>
                  </a:cubicBezTo>
                  <a:close/>
                  <a:moveTo>
                    <a:pt x="40863" y="30050"/>
                  </a:moveTo>
                  <a:lnTo>
                    <a:pt x="40863" y="30050"/>
                  </a:lnTo>
                  <a:cubicBezTo>
                    <a:pt x="42259" y="46991"/>
                    <a:pt x="56411" y="61310"/>
                    <a:pt x="78936" y="62722"/>
                  </a:cubicBezTo>
                  <a:cubicBezTo>
                    <a:pt x="81727" y="62722"/>
                    <a:pt x="84518" y="62722"/>
                    <a:pt x="87308" y="61310"/>
                  </a:cubicBezTo>
                  <a:lnTo>
                    <a:pt x="87308" y="61310"/>
                  </a:lnTo>
                  <a:lnTo>
                    <a:pt x="87308" y="61310"/>
                  </a:lnTo>
                  <a:cubicBezTo>
                    <a:pt x="94485" y="68369"/>
                    <a:pt x="102857" y="69983"/>
                    <a:pt x="107043" y="69983"/>
                  </a:cubicBezTo>
                  <a:cubicBezTo>
                    <a:pt x="102857" y="88537"/>
                    <a:pt x="84518" y="102655"/>
                    <a:pt x="56411" y="102655"/>
                  </a:cubicBezTo>
                  <a:cubicBezTo>
                    <a:pt x="53621" y="102655"/>
                    <a:pt x="49435" y="101243"/>
                    <a:pt x="45049" y="99831"/>
                  </a:cubicBezTo>
                  <a:cubicBezTo>
                    <a:pt x="31096" y="119798"/>
                    <a:pt x="7176" y="115563"/>
                    <a:pt x="7176" y="115563"/>
                  </a:cubicBezTo>
                  <a:cubicBezTo>
                    <a:pt x="23920" y="108302"/>
                    <a:pt x="23920" y="94184"/>
                    <a:pt x="19734" y="92773"/>
                  </a:cubicBezTo>
                  <a:cubicBezTo>
                    <a:pt x="7176" y="85512"/>
                    <a:pt x="0" y="72806"/>
                    <a:pt x="0" y="59899"/>
                  </a:cubicBezTo>
                  <a:cubicBezTo>
                    <a:pt x="0" y="39932"/>
                    <a:pt x="18338" y="22789"/>
                    <a:pt x="43654" y="18554"/>
                  </a:cubicBezTo>
                  <a:cubicBezTo>
                    <a:pt x="42259" y="22789"/>
                    <a:pt x="40863" y="25815"/>
                    <a:pt x="40863" y="300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817697"/>
      </p:ext>
    </p:extLst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43" y="2845351"/>
            <a:ext cx="11145748" cy="1696748"/>
          </a:xfrm>
          <a:prstGeom prst="rect">
            <a:avLst/>
          </a:prstGeom>
        </p:spPr>
      </p:pic>
      <p:sp>
        <p:nvSpPr>
          <p:cNvPr id="3" name="Shape 282"/>
          <p:cNvSpPr txBox="1">
            <a:spLocks noGrp="1"/>
          </p:cNvSpPr>
          <p:nvPr>
            <p:ph type="title"/>
          </p:nvPr>
        </p:nvSpPr>
        <p:spPr>
          <a:xfrm>
            <a:off x="3706018" y="1330312"/>
            <a:ext cx="4389194" cy="1235118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pPr>
              <a:spcBef>
                <a:spcPts val="0"/>
              </a:spcBef>
              <a:buSzPct val="25000"/>
            </a:pPr>
            <a:r>
              <a:rPr lang="en-US" sz="7792" i="1" dirty="0">
                <a:solidFill>
                  <a:schemeClr val="accent1">
                    <a:lumMod val="75000"/>
                  </a:schemeClr>
                </a:solidFill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980210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84493" y="211016"/>
            <a:ext cx="11367360" cy="90282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i="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QUEM SOMOS?</a:t>
            </a:r>
            <a:endParaRPr lang="en-US" sz="4000" i="0" u="none" strike="noStrike" cap="none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122" name="Shape 122"/>
          <p:cNvSpPr txBox="1">
            <a:spLocks noGrp="1"/>
          </p:cNvSpPr>
          <p:nvPr>
            <p:ph idx="1"/>
          </p:nvPr>
        </p:nvSpPr>
        <p:spPr>
          <a:xfrm>
            <a:off x="284493" y="4178461"/>
            <a:ext cx="11367360" cy="20381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20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20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Nome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20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+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2000" b="0" i="0" u="none" strike="noStrike" cap="none" dirty="0" err="1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Secretaria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/ 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Departamento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/ 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Autarquia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/ 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Organização</a:t>
            </a:r>
            <a:endParaRPr lang="en-US" sz="2000" b="0" i="0" u="none" strike="noStrike" cap="none" dirty="0">
              <a:solidFill>
                <a:srgbClr val="002060"/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20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+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20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Eu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estou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aqui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</a:t>
            </a:r>
            <a:r>
              <a:rPr lang="en-US" sz="2000" b="0" i="0" u="none" strike="noStrike" cap="none" dirty="0" err="1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porque</a:t>
            </a:r>
            <a:r>
              <a:rPr lang="en-US" sz="20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... </a:t>
            </a:r>
          </a:p>
        </p:txBody>
      </p:sp>
      <p:grpSp>
        <p:nvGrpSpPr>
          <p:cNvPr id="123" name="Shape 123"/>
          <p:cNvGrpSpPr/>
          <p:nvPr/>
        </p:nvGrpSpPr>
        <p:grpSpPr>
          <a:xfrm>
            <a:off x="3802641" y="563545"/>
            <a:ext cx="4331063" cy="3614916"/>
            <a:chOff x="9999510" y="10540403"/>
            <a:chExt cx="1546697" cy="1547099"/>
          </a:xfrm>
        </p:grpSpPr>
        <p:sp>
          <p:nvSpPr>
            <p:cNvPr id="124" name="Shape 124"/>
            <p:cNvSpPr/>
            <p:nvPr/>
          </p:nvSpPr>
          <p:spPr>
            <a:xfrm>
              <a:off x="9999510" y="10540403"/>
              <a:ext cx="1546697" cy="154709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00" tIns="45700" rIns="914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10263507" y="10812041"/>
              <a:ext cx="1018700" cy="10038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647" y="48605"/>
                  </a:moveTo>
                  <a:lnTo>
                    <a:pt x="105647" y="48605"/>
                  </a:lnTo>
                  <a:cubicBezTo>
                    <a:pt x="104252" y="50016"/>
                    <a:pt x="104252" y="58487"/>
                    <a:pt x="114219" y="64134"/>
                  </a:cubicBezTo>
                  <a:cubicBezTo>
                    <a:pt x="114219" y="64134"/>
                    <a:pt x="100066" y="66957"/>
                    <a:pt x="90299" y="54252"/>
                  </a:cubicBezTo>
                  <a:cubicBezTo>
                    <a:pt x="87308" y="54252"/>
                    <a:pt x="84518" y="55663"/>
                    <a:pt x="81727" y="55663"/>
                  </a:cubicBezTo>
                  <a:cubicBezTo>
                    <a:pt x="60598" y="55663"/>
                    <a:pt x="47840" y="42756"/>
                    <a:pt x="47840" y="27226"/>
                  </a:cubicBezTo>
                  <a:cubicBezTo>
                    <a:pt x="47840" y="12907"/>
                    <a:pt x="60598" y="0"/>
                    <a:pt x="81727" y="0"/>
                  </a:cubicBezTo>
                  <a:cubicBezTo>
                    <a:pt x="102857" y="0"/>
                    <a:pt x="119800" y="12907"/>
                    <a:pt x="119800" y="27226"/>
                  </a:cubicBezTo>
                  <a:cubicBezTo>
                    <a:pt x="119800" y="35697"/>
                    <a:pt x="114219" y="44168"/>
                    <a:pt x="105647" y="48605"/>
                  </a:cubicBezTo>
                  <a:close/>
                  <a:moveTo>
                    <a:pt x="40863" y="30050"/>
                  </a:moveTo>
                  <a:lnTo>
                    <a:pt x="40863" y="30050"/>
                  </a:lnTo>
                  <a:cubicBezTo>
                    <a:pt x="42259" y="46991"/>
                    <a:pt x="56411" y="61310"/>
                    <a:pt x="78936" y="62722"/>
                  </a:cubicBezTo>
                  <a:cubicBezTo>
                    <a:pt x="81727" y="62722"/>
                    <a:pt x="84518" y="62722"/>
                    <a:pt x="87308" y="61310"/>
                  </a:cubicBezTo>
                  <a:lnTo>
                    <a:pt x="87308" y="61310"/>
                  </a:lnTo>
                  <a:lnTo>
                    <a:pt x="87308" y="61310"/>
                  </a:lnTo>
                  <a:cubicBezTo>
                    <a:pt x="94485" y="68369"/>
                    <a:pt x="102857" y="69983"/>
                    <a:pt x="107043" y="69983"/>
                  </a:cubicBezTo>
                  <a:cubicBezTo>
                    <a:pt x="102857" y="88537"/>
                    <a:pt x="84518" y="102655"/>
                    <a:pt x="56411" y="102655"/>
                  </a:cubicBezTo>
                  <a:cubicBezTo>
                    <a:pt x="53621" y="102655"/>
                    <a:pt x="49435" y="101243"/>
                    <a:pt x="45049" y="99831"/>
                  </a:cubicBezTo>
                  <a:cubicBezTo>
                    <a:pt x="31096" y="119798"/>
                    <a:pt x="7176" y="115563"/>
                    <a:pt x="7176" y="115563"/>
                  </a:cubicBezTo>
                  <a:cubicBezTo>
                    <a:pt x="23920" y="108302"/>
                    <a:pt x="23920" y="94184"/>
                    <a:pt x="19734" y="92773"/>
                  </a:cubicBezTo>
                  <a:cubicBezTo>
                    <a:pt x="7176" y="85512"/>
                    <a:pt x="0" y="72806"/>
                    <a:pt x="0" y="59899"/>
                  </a:cubicBezTo>
                  <a:cubicBezTo>
                    <a:pt x="0" y="39932"/>
                    <a:pt x="18338" y="22789"/>
                    <a:pt x="43654" y="18554"/>
                  </a:cubicBezTo>
                  <a:cubicBezTo>
                    <a:pt x="42259" y="22789"/>
                    <a:pt x="40863" y="25815"/>
                    <a:pt x="40863" y="300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99983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284493" y="281353"/>
            <a:ext cx="11367360" cy="82180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361"/>
              </a:buClr>
              <a:buSzPct val="25000"/>
              <a:buFont typeface="Trebuchet MS"/>
              <a:buNone/>
            </a:pPr>
            <a:r>
              <a:rPr lang="en-US" sz="4000" i="0" u="none" strike="noStrike" cap="none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PARA VER E OUVIR… </a:t>
            </a:r>
            <a:endParaRPr lang="en-US" sz="4000" i="0" u="none" strike="noStrike" cap="none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  <p:sp>
        <p:nvSpPr>
          <p:cNvPr id="139" name="Shape 13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Trebuchet MS"/>
              <a:buNone/>
            </a:pPr>
            <a:r>
              <a:rPr lang="en-US" sz="3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O </a:t>
            </a:r>
            <a:r>
              <a:rPr lang="en-US" sz="3600" b="0" i="0" u="sng" strike="noStrike" cap="none" dirty="0">
                <a:solidFill>
                  <a:schemeClr val="hlink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  <a:hlinkClick r:id="rId3"/>
              </a:rPr>
              <a:t>ENFRENTAMENTO</a:t>
            </a:r>
            <a:r>
              <a:rPr lang="en-US" sz="3600" b="0" i="0" u="none" strike="noStrike" cap="none" dirty="0">
                <a:solidFill>
                  <a:srgbClr val="002060"/>
                </a:solidFill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 DA EXCLUSÃO ESCOLAR! </a:t>
            </a:r>
          </a:p>
        </p:txBody>
      </p:sp>
    </p:spTree>
    <p:extLst>
      <p:ext uri="{BB962C8B-B14F-4D97-AF65-F5344CB8AC3E}">
        <p14:creationId xmlns:p14="http://schemas.microsoft.com/office/powerpoint/2010/main" val="2500378605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204611" y="2609729"/>
            <a:ext cx="7733489" cy="26885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Clr>
                <a:srgbClr val="FFFFFF"/>
              </a:buClr>
              <a:buSzPct val="25000"/>
              <a:buFont typeface="Trebuchet MS"/>
              <a:buNone/>
            </a:pPr>
            <a:r>
              <a:rPr lang="en-US" sz="4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Trebuchet MS"/>
                <a:cs typeface="Arial" panose="020B0604020202020204" pitchFamily="34" charset="0"/>
                <a:sym typeface="Trebuchet MS"/>
              </a:rPr>
              <a:t>CENÁRIO DA EXCLUSÃO ESCOLAR NO BRASIL</a:t>
            </a:r>
            <a:endParaRPr lang="en-US" sz="4000" b="1" i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  <a:p>
            <a:pPr>
              <a:buClr>
                <a:srgbClr val="000000"/>
              </a:buClr>
              <a:buFont typeface="Arial"/>
              <a:buNone/>
            </a:pPr>
            <a:endParaRPr sz="2000" b="1" dirty="0">
              <a:solidFill>
                <a:srgbClr val="3143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Trebuchet MS"/>
              <a:cs typeface="Arial" panose="020B0604020202020204" pitchFamily="34" charset="0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891701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57" y="132683"/>
            <a:ext cx="11367360" cy="799157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CENÁRIO 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EXCLUSÃO ESCOLAR NO BRASIL</a:t>
            </a:r>
            <a:endParaRPr lang="en-US" sz="40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145" y="1268631"/>
            <a:ext cx="4748479" cy="4751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0969" y="2224170"/>
            <a:ext cx="798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kern="1200" dirty="0">
                <a:solidFill>
                  <a:prstClr val="black"/>
                </a:solidFill>
                <a:latin typeface="Univers-Bold"/>
                <a:ea typeface="+mn-ea"/>
                <a:cs typeface="+mn-cs"/>
              </a:rPr>
              <a:t>8,8</a:t>
            </a:r>
            <a:r>
              <a:rPr lang="en-US" sz="2000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%</a:t>
            </a:r>
            <a:endParaRPr lang="en-US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73374" y="2748210"/>
            <a:ext cx="7865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kern="1200" dirty="0">
                <a:solidFill>
                  <a:prstClr val="black"/>
                </a:solidFill>
                <a:latin typeface="Univers-Bold"/>
                <a:ea typeface="+mn-ea"/>
                <a:cs typeface="+mn-cs"/>
              </a:rPr>
              <a:t>6,5%</a:t>
            </a:r>
            <a:endParaRPr lang="en-US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39633" y="3772388"/>
            <a:ext cx="768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kern="1200" dirty="0">
                <a:solidFill>
                  <a:prstClr val="black"/>
                </a:solidFill>
                <a:latin typeface="Univers-Bold"/>
                <a:ea typeface="+mn-ea"/>
                <a:cs typeface="+mn-cs"/>
              </a:rPr>
              <a:t>7,7%</a:t>
            </a:r>
            <a:endParaRPr lang="en-US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18906" y="4183935"/>
            <a:ext cx="768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kern="1200" dirty="0">
                <a:solidFill>
                  <a:prstClr val="black"/>
                </a:solidFill>
                <a:latin typeface="Univers-Bold"/>
                <a:ea typeface="+mn-ea"/>
                <a:cs typeface="+mn-cs"/>
              </a:rPr>
              <a:t>5,3%</a:t>
            </a:r>
            <a:endParaRPr lang="en-US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39633" y="5054988"/>
            <a:ext cx="9215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kern="1200" dirty="0">
                <a:solidFill>
                  <a:prstClr val="black"/>
                </a:solidFill>
                <a:latin typeface="Univers-Bold"/>
                <a:ea typeface="+mn-ea"/>
                <a:cs typeface="+mn-cs"/>
              </a:rPr>
              <a:t>7,3%</a:t>
            </a:r>
            <a:endParaRPr lang="en-US" sz="20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071" y="1972943"/>
            <a:ext cx="5737146" cy="286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2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1571</Words>
  <Application>Microsoft Office PowerPoint</Application>
  <PresentationFormat>Personalizar</PresentationFormat>
  <Paragraphs>252</Paragraphs>
  <Slides>53</Slides>
  <Notes>36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Calibri Light</vt:lpstr>
      <vt:lpstr>Noto Sans Symbols</vt:lpstr>
      <vt:lpstr>Trebuchet MS</vt:lpstr>
      <vt:lpstr>Univers-Bold</vt:lpstr>
      <vt:lpstr>Wingdings</vt:lpstr>
      <vt:lpstr>Office Theme</vt:lpstr>
      <vt:lpstr>Tema do Office</vt:lpstr>
      <vt:lpstr>1_Tema do Office</vt:lpstr>
      <vt:lpstr>Apresentação do PowerPoint</vt:lpstr>
      <vt:lpstr>Apresentação do PowerPoint</vt:lpstr>
      <vt:lpstr>OBJETIVOS DO ENCONTRO</vt:lpstr>
      <vt:lpstr>PROGRAMAÇÃO DO ENCONTRO</vt:lpstr>
      <vt:lpstr>Apresentação do PowerPoint</vt:lpstr>
      <vt:lpstr>QUEM SOMOS?</vt:lpstr>
      <vt:lpstr>PARA VER E OUVIR… </vt:lpstr>
      <vt:lpstr>Apresentação do PowerPoint</vt:lpstr>
      <vt:lpstr>CENÁRIO DA EXCLUSÃO ESCOLAR NO BRASIL</vt:lpstr>
      <vt:lpstr>O desafio da universalização da educação básica ainda não está superado</vt:lpstr>
      <vt:lpstr>Perfil dos excluídos</vt:lpstr>
      <vt:lpstr>Perfil dos excluídos</vt:lpstr>
      <vt:lpstr>Situação em (escreva o nome do seu município e insira o print com as informações que constam no site (http://www.foradaescolanaopode.org.br/))</vt:lpstr>
      <vt:lpstr>Informações exclusão escolar por idade (escreva o nome do seu município e insira o print com as informações que constam no site (http://www.foradaescolanaopode.org.br/)</vt:lpstr>
      <vt:lpstr>Apresentação do PowerPoint</vt:lpstr>
      <vt:lpstr>INTERSETORIALIDADE</vt:lpstr>
      <vt:lpstr>REFLEXÃO</vt:lpstr>
      <vt:lpstr>Apresentação do PowerPoint</vt:lpstr>
      <vt:lpstr>BUSCA ATIVA</vt:lpstr>
      <vt:lpstr>BUSCA ATIVA ESCOLAR</vt:lpstr>
      <vt:lpstr>Apresentação do PowerPoint</vt:lpstr>
      <vt:lpstr>LEGISLAÇÃO</vt:lpstr>
      <vt:lpstr>LEGISLAÇÃO</vt:lpstr>
      <vt:lpstr>Apresentação do PowerPoint</vt:lpstr>
      <vt:lpstr>A INICIATIVA FORA DA ESCOLA NÃO PODE!</vt:lpstr>
      <vt:lpstr>Apresentação do PowerPoint</vt:lpstr>
      <vt:lpstr>SEGUNDA ETAPA  Criação de um webdoc onde os 5.568 municípios brasileiros têm a possibilidade de acessar dados da sua realidade (IBGE, 2010)</vt:lpstr>
      <vt:lpstr>MOBILIZAÇÃO EM MUNICÍPIOS</vt:lpstr>
      <vt:lpstr>TERCEIRA ETAPA  Criação, desenvolvimento e implementação da metodologia social e da ferramenta tecnológica</vt:lpstr>
      <vt:lpstr>OBJETIVOS DA ESTRATÉGIA DE  BUSCA ATIVA ESCOLAR</vt:lpstr>
      <vt:lpstr>Apresentação do PowerPoint</vt:lpstr>
      <vt:lpstr>Apresentação do PowerPoint</vt:lpstr>
      <vt:lpstr>BUSCA ATIVA: FORA DA ESCOLA NÃO PODE!</vt:lpstr>
      <vt:lpstr>OBJETIVOS DA BUSCA ATIVA ESCOLAR</vt:lpstr>
      <vt:lpstr>Apresentação do PowerPoint</vt:lpstr>
      <vt:lpstr>Situação em (escreva o nome do seu município e insira o print com as informações que constam no site (http://www.foradaescolanaopode.org.br/))</vt:lpstr>
      <vt:lpstr>COMO ENCONTRAMOS MARIA?</vt:lpstr>
      <vt:lpstr>PRINCIPAIS CAUSAS DE EXCLUSÃO ESCOLAR</vt:lpstr>
      <vt:lpstr>ORGANOGRAMA</vt:lpstr>
      <vt:lpstr>FLUXO DE ATUAÇÃO</vt:lpstr>
      <vt:lpstr>Apresentação do PowerPoint</vt:lpstr>
      <vt:lpstr>Apresentação do PowerPoint</vt:lpstr>
      <vt:lpstr>SUPERVISORES INSTITUCIONAIS</vt:lpstr>
      <vt:lpstr>SUPERVISORES INSTITUCIONAIS</vt:lpstr>
      <vt:lpstr>SUPERVISORES INSTITUCIONAIS</vt:lpstr>
      <vt:lpstr>SUPERVISORES INSTITUCIONAIS</vt:lpstr>
      <vt:lpstr>GRUPO DE CAMPO</vt:lpstr>
      <vt:lpstr>COMITÊ GESTOR</vt:lpstr>
      <vt:lpstr>Apresentação do PowerPoint</vt:lpstr>
      <vt:lpstr>PRÓXIMOS PASSOS</vt:lpstr>
      <vt:lpstr>Apresentação do PowerPoint</vt:lpstr>
      <vt:lpstr>ESCUTA E AVALIAÇÃO</vt:lpstr>
      <vt:lpstr>Obrigado!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Vilmar Klemann</dc:creator>
  <cp:lastModifiedBy>undime nacional</cp:lastModifiedBy>
  <cp:revision>66</cp:revision>
  <cp:lastPrinted>2017-11-01T15:00:49Z</cp:lastPrinted>
  <dcterms:modified xsi:type="dcterms:W3CDTF">2017-12-04T17:32:53Z</dcterms:modified>
</cp:coreProperties>
</file>